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6" r:id="rId4"/>
  </p:sldMasterIdLst>
  <p:notesMasterIdLst>
    <p:notesMasterId r:id="rId19"/>
  </p:notesMasterIdLst>
  <p:sldIdLst>
    <p:sldId id="256" r:id="rId5"/>
    <p:sldId id="268" r:id="rId6"/>
    <p:sldId id="270" r:id="rId7"/>
    <p:sldId id="258" r:id="rId8"/>
    <p:sldId id="271" r:id="rId9"/>
    <p:sldId id="257" r:id="rId10"/>
    <p:sldId id="260" r:id="rId11"/>
    <p:sldId id="261" r:id="rId12"/>
    <p:sldId id="262" r:id="rId13"/>
    <p:sldId id="263" r:id="rId14"/>
    <p:sldId id="269" r:id="rId15"/>
    <p:sldId id="266" r:id="rId16"/>
    <p:sldId id="264" r:id="rId17"/>
    <p:sldId id="265" r:id="rId18"/>
  </p:sldIdLst>
  <p:sldSz cx="9144000" cy="5143500" type="screen16x9"/>
  <p:notesSz cx="6858000" cy="9144000"/>
  <p:embeddedFontLst>
    <p:embeddedFont>
      <p:font typeface="Comfortaa" panose="020B0604020202020204" charset="0"/>
      <p:regular r:id="rId20"/>
      <p:bold r:id="rId21"/>
    </p:embeddedFont>
    <p:embeddedFont>
      <p:font typeface="Corbel" panose="020B0503020204020204" pitchFamily="34" charset="0"/>
      <p:regular r:id="rId22"/>
      <p:bold r:id="rId23"/>
      <p:italic r:id="rId24"/>
      <p:boldItalic r:id="rId25"/>
    </p:embeddedFont>
    <p:embeddedFont>
      <p:font typeface="Lato" panose="020F0502020204030203" pitchFamily="34" charset="0"/>
      <p:regular r:id="rId26"/>
      <p:bold r:id="rId27"/>
      <p:italic r:id="rId28"/>
      <p:boldItalic r:id="rId29"/>
    </p:embeddedFont>
    <p:embeddedFont>
      <p:font typeface="Wingdings 2" panose="05020102010507070707" pitchFamily="18" charset="2"/>
      <p:regular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F0888B-ED11-4935-861C-1A498362BDCA}" v="5" dt="2025-06-26T20:12:53.6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588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15cb83f6d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15cb83f6d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9f1fafade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9f1fafade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28465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9fef07c8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9fef07c86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5C59C8A6-F893-51AF-3F45-A2CF926D6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9fef07c866_0_0:notes">
            <a:extLst>
              <a:ext uri="{FF2B5EF4-FFF2-40B4-BE49-F238E27FC236}">
                <a16:creationId xmlns:a16="http://schemas.microsoft.com/office/drawing/2014/main" id="{873E113F-DC70-FCA2-E1F3-DFB332BD64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9fef07c866_0_0:notes">
            <a:extLst>
              <a:ext uri="{FF2B5EF4-FFF2-40B4-BE49-F238E27FC236}">
                <a16:creationId xmlns:a16="http://schemas.microsoft.com/office/drawing/2014/main" id="{2037E00F-C3A3-8805-99F9-98ED85CBFE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3707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9eda7979ac_0_1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9eda7979ac_0_1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9eda7979ac_0_2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9eda7979ac_0_2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a0031492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a00314920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9f1fafade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9f1fafade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5cb83f6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15cb83f6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71500"/>
            <a:ext cx="6856214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571500"/>
            <a:ext cx="2193989" cy="40005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973836"/>
            <a:ext cx="5486400" cy="2441448"/>
          </a:xfrm>
        </p:spPr>
        <p:txBody>
          <a:bodyPr anchor="b">
            <a:normAutofit/>
          </a:bodyPr>
          <a:lstStyle>
            <a:lvl1pPr algn="l">
              <a:defRPr sz="4425" spc="-75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3502685"/>
            <a:ext cx="5486400" cy="685800"/>
          </a:xfrm>
        </p:spPr>
        <p:txBody>
          <a:bodyPr anchor="t">
            <a:normAutofit/>
          </a:bodyPr>
          <a:lstStyle>
            <a:lvl1pPr marL="0" indent="0" algn="l">
              <a:buNone/>
              <a:defRPr sz="165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2025.06.27.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SOCIO SUMMIT 2025.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4048949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2025.06.27.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SOCIO SUMMIT 2025.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2285570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742950"/>
            <a:ext cx="2114550" cy="371475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651510"/>
            <a:ext cx="5486400" cy="384048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2025.06.27.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SOCIO SUMMIT 2025.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4261243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0409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2025.06.27.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SOCIO SUMMIT 2025.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1511678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973836"/>
            <a:ext cx="5486400" cy="2441448"/>
          </a:xfrm>
        </p:spPr>
        <p:txBody>
          <a:bodyPr anchor="b">
            <a:normAutofit/>
          </a:bodyPr>
          <a:lstStyle>
            <a:lvl1pPr>
              <a:defRPr sz="4425" b="0" spc="-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3504438"/>
            <a:ext cx="5486400" cy="685800"/>
          </a:xfrm>
        </p:spPr>
        <p:txBody>
          <a:bodyPr anchor="t">
            <a:normAutofit/>
          </a:bodyPr>
          <a:lstStyle>
            <a:lvl1pPr marL="0" indent="0">
              <a:buNone/>
              <a:defRPr sz="165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2025.06.27.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SOCIO SUMMIT 2025.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415010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2025.06.27.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SOCIO SUMMIT 2025.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2820198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767690"/>
            <a:ext cx="2606040" cy="60579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767690"/>
            <a:ext cx="2606040" cy="60987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2025.06.27.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SOCIO SUMMIT 2025.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212343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2025.06.27.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SOCIO SUMMIT 2025.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4051602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2025.06.27.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SOCIO SUMMIT 2025.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328692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651510"/>
            <a:ext cx="548640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20632"/>
            <a:ext cx="2125980" cy="1741493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2025.06.27.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SOCIO SUMMIT 2025.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1191144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575564"/>
            <a:ext cx="6086423" cy="3998214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19756"/>
            <a:ext cx="2125980" cy="174193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2025.06.27.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4767263"/>
            <a:ext cx="4433638" cy="273844"/>
          </a:xfrm>
        </p:spPr>
        <p:txBody>
          <a:bodyPr/>
          <a:lstStyle/>
          <a:p>
            <a:r>
              <a:rPr lang="en-US"/>
              <a:t>SOCIO SUMMIT 2025.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4001321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842878"/>
            <a:ext cx="2210612" cy="345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648081"/>
            <a:ext cx="5486400" cy="384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hu-HU"/>
              <a:t>2025.06.27.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SOCIO SUMMIT 2025.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4767263"/>
            <a:ext cx="114819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48744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spc="-4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youtu.be/_y4ejVnvnmA?si=gukQ0sq6VW3vyt_m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.png"/><Relationship Id="rId5" Type="http://schemas.openxmlformats.org/officeDocument/2006/relationships/image" Target="../media/image33.png"/><Relationship Id="rId10" Type="http://schemas.openxmlformats.org/officeDocument/2006/relationships/image" Target="../media/image2.svg"/><Relationship Id="rId4" Type="http://schemas.openxmlformats.org/officeDocument/2006/relationships/image" Target="../media/image25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mailto:nagy.zoltan@mbeinfo.hu" TargetMode="External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43.jp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6.jp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5" Type="http://schemas.openxmlformats.org/officeDocument/2006/relationships/image" Target="../media/image2.sv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0.png"/><Relationship Id="rId18" Type="http://schemas.openxmlformats.org/officeDocument/2006/relationships/image" Target="../media/image11.svg"/><Relationship Id="rId3" Type="http://schemas.openxmlformats.org/officeDocument/2006/relationships/image" Target="../media/image6.jpg"/><Relationship Id="rId7" Type="http://schemas.openxmlformats.org/officeDocument/2006/relationships/image" Target="../media/image12.png"/><Relationship Id="rId12" Type="http://schemas.openxmlformats.org/officeDocument/2006/relationships/image" Target="../media/image19.sv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2.svg"/><Relationship Id="rId15" Type="http://schemas.openxmlformats.org/officeDocument/2006/relationships/image" Target="../media/image22.png"/><Relationship Id="rId10" Type="http://schemas.openxmlformats.org/officeDocument/2006/relationships/image" Target="../media/image15.sv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4.png"/><Relationship Id="rId1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hyperlink" Target="https://youtu.be/Ydk2erC6yec?si=2_tY_Fg1Wpib1F2h" TargetMode="External"/><Relationship Id="rId7" Type="http://schemas.openxmlformats.org/officeDocument/2006/relationships/image" Target="../media/image28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2.svg"/><Relationship Id="rId5" Type="http://schemas.openxmlformats.org/officeDocument/2006/relationships/image" Target="../media/image26.png"/><Relationship Id="rId10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2534152" y="577850"/>
            <a:ext cx="4723549" cy="2234623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dirty="0"/>
              <a:t>Digitális akadálymentesítés okosotthon megoldással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3366532" y="3230107"/>
            <a:ext cx="2974311" cy="1234440"/>
          </a:xfrm>
          <a:prstGeom prst="rect">
            <a:avLst/>
          </a:prstGeom>
        </p:spPr>
        <p:txBody>
          <a:bodyPr spcFirstLastPara="1" lIns="91425" tIns="91425" rIns="91425" bIns="91425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Nagy Zoltán Attila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Mozgássérültek Budapesti Egyesülete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projektvezető, szakértő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MBE  elnökségi tag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b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2025.06.27.</a:t>
            </a:r>
          </a:p>
        </p:txBody>
      </p:sp>
      <p:pic>
        <p:nvPicPr>
          <p:cNvPr id="6" name="Ábra 5">
            <a:extLst>
              <a:ext uri="{FF2B5EF4-FFF2-40B4-BE49-F238E27FC236}">
                <a16:creationId xmlns:a16="http://schemas.microsoft.com/office/drawing/2014/main" id="{632EA3B9-F9DB-1AEA-C513-F0CC83681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196" y="577564"/>
            <a:ext cx="1893932" cy="323720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6C4728C-2FB8-C59E-928C-671C80240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189" y="742005"/>
            <a:ext cx="1792811" cy="28124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"/>
          <p:cNvSpPr txBox="1">
            <a:spLocks noGrp="1"/>
          </p:cNvSpPr>
          <p:nvPr>
            <p:ph type="title"/>
          </p:nvPr>
        </p:nvSpPr>
        <p:spPr>
          <a:xfrm>
            <a:off x="2570018" y="393750"/>
            <a:ext cx="5766382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accent1"/>
                </a:solidFill>
              </a:rPr>
              <a:t>Megvalósítás 2</a:t>
            </a:r>
            <a:endParaRPr dirty="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20"/>
          <p:cNvSpPr txBox="1">
            <a:spLocks noGrp="1"/>
          </p:cNvSpPr>
          <p:nvPr>
            <p:ph type="body" idx="1"/>
          </p:nvPr>
        </p:nvSpPr>
        <p:spPr>
          <a:xfrm>
            <a:off x="2537481" y="946250"/>
            <a:ext cx="4380083" cy="25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b="1" dirty="0"/>
              <a:t>Négyvégtag-sérült </a:t>
            </a:r>
            <a:r>
              <a:rPr lang="hu" dirty="0"/>
              <a:t>főbb igényei: okos telefon, fűtés vezérlés, világítás vezérlés, elektromos eszközök vezérlése.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dirty="0"/>
          </a:p>
          <a:p>
            <a:pPr marL="0" indent="0">
              <a:lnSpc>
                <a:spcPct val="150000"/>
              </a:lnSpc>
              <a:buNone/>
            </a:pPr>
            <a:r>
              <a:rPr lang="hu-HU" dirty="0"/>
              <a:t>Megoldások </a:t>
            </a:r>
            <a:r>
              <a:rPr lang="hu-HU" b="1" dirty="0"/>
              <a:t>hangvezérléssel</a:t>
            </a:r>
            <a:r>
              <a:rPr lang="hu-HU" dirty="0"/>
              <a:t> és okos applikációval:</a:t>
            </a:r>
          </a:p>
          <a:p>
            <a:pPr marL="285750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"/>
            </a:pPr>
            <a:r>
              <a:rPr lang="hu-HU" dirty="0"/>
              <a:t>Világítás vezérlés</a:t>
            </a:r>
            <a:endParaRPr dirty="0"/>
          </a:p>
          <a:p>
            <a:pPr marL="285750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"/>
            </a:pPr>
            <a:r>
              <a:rPr lang="hu" dirty="0"/>
              <a:t>Okos zár</a:t>
            </a:r>
            <a:endParaRPr dirty="0"/>
          </a:p>
          <a:p>
            <a:pPr marL="285750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"/>
            </a:pPr>
            <a:r>
              <a:rPr lang="hu" dirty="0"/>
              <a:t>Fűtésvezérlés</a:t>
            </a:r>
            <a:endParaRPr dirty="0"/>
          </a:p>
          <a:p>
            <a:pPr marL="285750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"/>
            </a:pPr>
            <a:r>
              <a:rPr lang="hu" dirty="0"/>
              <a:t>Háztartási eszközök vezérlése Okos  plug-gal</a:t>
            </a:r>
            <a:endParaRPr dirty="0"/>
          </a:p>
          <a:p>
            <a:pPr marL="285750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"/>
            </a:pPr>
            <a:r>
              <a:rPr lang="hu" dirty="0"/>
              <a:t>Füstérzékelő</a:t>
            </a:r>
            <a:endParaRPr dirty="0"/>
          </a:p>
          <a:p>
            <a:pPr marL="285750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"/>
            </a:pPr>
            <a:r>
              <a:rPr lang="hu" dirty="0"/>
              <a:t>Hő- és páratartalom érzékelő</a:t>
            </a:r>
            <a:endParaRPr dirty="0"/>
          </a:p>
          <a:p>
            <a:pPr marL="285750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"/>
            </a:pPr>
            <a:r>
              <a:rPr lang="hu" dirty="0"/>
              <a:t>Vízszivárgás érzékelő</a:t>
            </a:r>
            <a:endParaRPr dirty="0"/>
          </a:p>
          <a:p>
            <a:pPr marL="285750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"/>
            </a:pPr>
            <a:r>
              <a:rPr lang="hu" dirty="0"/>
              <a:t>Ajtó/ablaknyitás érzékelő</a:t>
            </a:r>
          </a:p>
          <a:p>
            <a:pPr marL="0" indent="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None/>
            </a:pPr>
            <a:r>
              <a:rPr lang="hu-HU" dirty="0"/>
              <a:t>(vezeték nélküli, Wifi alapú + Google </a:t>
            </a:r>
            <a:r>
              <a:rPr lang="hu-HU" dirty="0" err="1"/>
              <a:t>Nest</a:t>
            </a:r>
            <a:r>
              <a:rPr lang="hu-HU" dirty="0"/>
              <a:t> mini; technikai </a:t>
            </a:r>
            <a:r>
              <a:rPr lang="hu-HU" dirty="0" err="1"/>
              <a:t>alterna</a:t>
            </a:r>
            <a:r>
              <a:rPr lang="hu-HU" dirty="0"/>
              <a:t>-</a:t>
            </a:r>
          </a:p>
          <a:p>
            <a:pPr marL="0" indent="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None/>
            </a:pPr>
            <a:r>
              <a:rPr lang="hu-HU" dirty="0" err="1"/>
              <a:t>tívát</a:t>
            </a:r>
            <a:r>
              <a:rPr lang="hu-HU" dirty="0"/>
              <a:t> kellett keresni)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u="sng" dirty="0">
              <a:solidFill>
                <a:schemeClr val="hlink"/>
              </a:solidFill>
              <a:hlinkClick r:id="rId3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u="sng" dirty="0">
                <a:solidFill>
                  <a:schemeClr val="hlink"/>
                </a:solidFill>
                <a:hlinkClick r:id="rId3"/>
              </a:rPr>
              <a:t>https://youtu.be/_y4ejVnvnmA?si=gukQ0sq6VW3vyt_m</a:t>
            </a:r>
            <a:endParaRPr dirty="0"/>
          </a:p>
        </p:txBody>
      </p:sp>
      <p:pic>
        <p:nvPicPr>
          <p:cNvPr id="190" name="Google Shape;19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7125" y="81625"/>
            <a:ext cx="2203875" cy="492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4657" y="3860318"/>
            <a:ext cx="632165" cy="930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7306" y="3860318"/>
            <a:ext cx="942987" cy="903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59281" y="3860318"/>
            <a:ext cx="871715" cy="903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14561" y="3835650"/>
            <a:ext cx="677296" cy="9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Ábra 2">
            <a:extLst>
              <a:ext uri="{FF2B5EF4-FFF2-40B4-BE49-F238E27FC236}">
                <a16:creationId xmlns:a16="http://schemas.microsoft.com/office/drawing/2014/main" id="{14214A1B-1B71-D631-5E42-F796EE93E4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563" y="695113"/>
            <a:ext cx="1081088" cy="184785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B327627-99D6-E643-7F0C-A93ECCF057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" y="2863103"/>
            <a:ext cx="1081088" cy="1695957"/>
          </a:xfrm>
          <a:prstGeom prst="rect">
            <a:avLst/>
          </a:prstGeom>
        </p:spPr>
      </p:pic>
      <p:pic>
        <p:nvPicPr>
          <p:cNvPr id="5" name="Picture 2" descr="Thumbnail Image A realistic illustration of a smart lock installed on a modern front door. The lock is sleek and digital, with a keypad and a small LED screen. A smartphone nearby shows an app interface unlocking the door remotely. The setting is a well-lit, contemporary home entrance, emphasizing security and accessibility.">
            <a:extLst>
              <a:ext uri="{FF2B5EF4-FFF2-40B4-BE49-F238E27FC236}">
                <a16:creationId xmlns:a16="http://schemas.microsoft.com/office/drawing/2014/main" id="{6D873379-4369-1038-8BA4-A6DB83FD4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09" y="1538773"/>
            <a:ext cx="1818891" cy="181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D89BD06C-C8F8-11D4-B9EE-49380644F4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10</a:t>
            </a:fld>
            <a:endParaRPr lang="h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9CE970-407A-67CC-F4B5-A26A44A1D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973" y="553078"/>
            <a:ext cx="3094391" cy="451377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accent1"/>
                </a:solidFill>
              </a:rPr>
              <a:t>Kihívások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A95DBE7-E3EB-6F51-A1EE-F4749EE5E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9800" y="1567550"/>
            <a:ext cx="6126600" cy="2911200"/>
          </a:xfrm>
        </p:spPr>
        <p:txBody>
          <a:bodyPr>
            <a:normAutofit lnSpcReduction="10000"/>
          </a:bodyPr>
          <a:lstStyle/>
          <a:p>
            <a:endParaRPr lang="hu-HU" dirty="0"/>
          </a:p>
          <a:p>
            <a:r>
              <a:rPr lang="hu-HU" u="sng" dirty="0"/>
              <a:t>Műszaki megvalósítási problémák</a:t>
            </a:r>
          </a:p>
          <a:p>
            <a:pPr algn="just"/>
            <a:r>
              <a:rPr lang="hu-HU" dirty="0"/>
              <a:t>Internet problémák (mobil net), wifi lefedettsége és kapacitása</a:t>
            </a:r>
          </a:p>
          <a:p>
            <a:pPr algn="just"/>
            <a:r>
              <a:rPr lang="hu-HU" dirty="0"/>
              <a:t>Okos telefon hiánya</a:t>
            </a:r>
          </a:p>
          <a:p>
            <a:pPr algn="just"/>
            <a:r>
              <a:rPr lang="hu-HU" dirty="0"/>
              <a:t>Lakások műszaki állapota (mozgató motorok beépíthetősége, az elektromos hálózat felújítást igényel, stb.)</a:t>
            </a:r>
          </a:p>
          <a:p>
            <a:endParaRPr lang="hu-HU" dirty="0"/>
          </a:p>
          <a:p>
            <a:r>
              <a:rPr lang="hu-HU" u="sng" dirty="0"/>
              <a:t>Digitális készségek hiánya</a:t>
            </a:r>
          </a:p>
          <a:p>
            <a:pPr algn="just"/>
            <a:r>
              <a:rPr lang="hu-HU" dirty="0"/>
              <a:t>Digitális eszközök kezelése (okos telefon, applikáció)</a:t>
            </a:r>
          </a:p>
          <a:p>
            <a:pPr algn="just"/>
            <a:endParaRPr lang="hu-HU" dirty="0"/>
          </a:p>
          <a:p>
            <a:pPr algn="just"/>
            <a:r>
              <a:rPr lang="hu-HU" u="sng" dirty="0"/>
              <a:t>Lakás tulajdoni viszonyok</a:t>
            </a:r>
          </a:p>
          <a:p>
            <a:pPr algn="just"/>
            <a:r>
              <a:rPr lang="hu-HU" dirty="0"/>
              <a:t>Önkormányzati lakás vagy egyéb bérlakás esetén tulajdonosi hozzájárulás, szponzori hajlandóság. Technikailag könnyebben mobilizálható (nem beépített) eszközök használata szükséges. </a:t>
            </a:r>
          </a:p>
          <a:p>
            <a:endParaRPr lang="hu-HU" dirty="0"/>
          </a:p>
        </p:txBody>
      </p:sp>
      <p:pic>
        <p:nvPicPr>
          <p:cNvPr id="4" name="Ábra 3">
            <a:extLst>
              <a:ext uri="{FF2B5EF4-FFF2-40B4-BE49-F238E27FC236}">
                <a16:creationId xmlns:a16="http://schemas.microsoft.com/office/drawing/2014/main" id="{83243ADC-DA8B-736D-6EA3-44273218A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63" y="695113"/>
            <a:ext cx="1081088" cy="184785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F006821-F731-614D-55A0-4009CA9E9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2863103"/>
            <a:ext cx="1081088" cy="1695957"/>
          </a:xfrm>
          <a:prstGeom prst="rect">
            <a:avLst/>
          </a:prstGeom>
        </p:spPr>
      </p:pic>
      <p:pic>
        <p:nvPicPr>
          <p:cNvPr id="7" name="Kép 6" descr="Kisfiú gondolatai">
            <a:extLst>
              <a:ext uri="{FF2B5EF4-FFF2-40B4-BE49-F238E27FC236}">
                <a16:creationId xmlns:a16="http://schemas.microsoft.com/office/drawing/2014/main" id="{79113D67-45CE-4EEE-14D8-3A729A9A7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942" y="173182"/>
            <a:ext cx="2344088" cy="1780309"/>
          </a:xfrm>
          <a:prstGeom prst="rect">
            <a:avLst/>
          </a:prstGeom>
        </p:spPr>
      </p:pic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2DEDF5D7-EA53-E403-FC72-850EB9F1DA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11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198131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68CE45-FC29-149C-24AA-728E648F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018" y="393750"/>
            <a:ext cx="5766382" cy="914100"/>
          </a:xfrm>
        </p:spPr>
        <p:txBody>
          <a:bodyPr/>
          <a:lstStyle/>
          <a:p>
            <a:r>
              <a:rPr lang="hu-HU" dirty="0">
                <a:solidFill>
                  <a:schemeClr val="accent1"/>
                </a:solidFill>
              </a:rPr>
              <a:t>További kihívások és jövőbeli tervek</a:t>
            </a:r>
          </a:p>
        </p:txBody>
      </p:sp>
      <p:pic>
        <p:nvPicPr>
          <p:cNvPr id="5" name="Ábra 4">
            <a:extLst>
              <a:ext uri="{FF2B5EF4-FFF2-40B4-BE49-F238E27FC236}">
                <a16:creationId xmlns:a16="http://schemas.microsoft.com/office/drawing/2014/main" id="{28C1F2F6-B715-B1AD-C12F-29FE47E69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63" y="695113"/>
            <a:ext cx="1081088" cy="184785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B8A428E-87C2-D5B9-6D97-8B45D66BA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2863103"/>
            <a:ext cx="1081088" cy="169595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58CBD30-CE3A-B031-45D9-5F906A238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463" y="820669"/>
            <a:ext cx="1875172" cy="159673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4AD75B8-3557-8FA6-09EF-5783F137F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867" y="2045957"/>
            <a:ext cx="1818504" cy="159673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09D587D-6442-CF82-E83A-7A6DBF675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9164" y="3453178"/>
            <a:ext cx="1895405" cy="1596735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F8BB236B-CB09-D1E4-634E-7AC3355B3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8943" y="2498856"/>
            <a:ext cx="3015494" cy="2673589"/>
          </a:xfrm>
          <a:prstGeom prst="rect">
            <a:avLst/>
          </a:prstGeom>
        </p:spPr>
      </p:pic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BCC7FFAC-E688-7A05-35CF-92A8D5AA53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12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149189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 txBox="1">
            <a:spLocks noGrp="1"/>
          </p:cNvSpPr>
          <p:nvPr>
            <p:ph type="title"/>
          </p:nvPr>
        </p:nvSpPr>
        <p:spPr>
          <a:xfrm>
            <a:off x="2542308" y="393750"/>
            <a:ext cx="5794091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accent1"/>
                </a:solidFill>
              </a:rPr>
              <a:t>A projekt folytatása – Sharity együttműködés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01" name="Google Shape;201;p21"/>
          <p:cNvSpPr txBox="1">
            <a:spLocks noGrp="1"/>
          </p:cNvSpPr>
          <p:nvPr>
            <p:ph type="body" idx="1"/>
          </p:nvPr>
        </p:nvSpPr>
        <p:spPr>
          <a:xfrm>
            <a:off x="2632363" y="957950"/>
            <a:ext cx="4592105" cy="16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/>
              <a:t>A Sharity rendszeren keresztül érkező adományok:</a:t>
            </a:r>
          </a:p>
          <a:p>
            <a:pPr marL="285750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hu" dirty="0"/>
              <a:t>Hirdetések megtekintésével</a:t>
            </a:r>
            <a:endParaRPr dirty="0"/>
          </a:p>
          <a:p>
            <a:pPr marL="285750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hu" dirty="0"/>
              <a:t>Sharity „kihívások” teljesítésével</a:t>
            </a:r>
            <a:endParaRPr dirty="0"/>
          </a:p>
          <a:p>
            <a:pPr marL="285750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hu" dirty="0"/>
              <a:t>Pénzzel - bankkártyás adományozás</a:t>
            </a:r>
            <a:endParaRPr dirty="0"/>
          </a:p>
          <a:p>
            <a:pPr marL="285750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hu" dirty="0"/>
              <a:t>Sharity partnereknél kedvezményes vásárlással (interneten vagy boltban)</a:t>
            </a:r>
            <a:endParaRPr dirty="0"/>
          </a:p>
        </p:txBody>
      </p:sp>
      <p:pic>
        <p:nvPicPr>
          <p:cNvPr id="202" name="Google Shape;2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1925" y="937050"/>
            <a:ext cx="1634600" cy="16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1"/>
          <p:cNvSpPr txBox="1"/>
          <p:nvPr/>
        </p:nvSpPr>
        <p:spPr>
          <a:xfrm>
            <a:off x="7509250" y="2556250"/>
            <a:ext cx="1484731" cy="400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https://app.sharity.hu/mbe/</a:t>
            </a:r>
            <a:endParaRPr sz="8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4" name="Google Shape;20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0744" y="2587250"/>
            <a:ext cx="2739125" cy="178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2362" y="2587250"/>
            <a:ext cx="2739126" cy="17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Ábra 2">
            <a:extLst>
              <a:ext uri="{FF2B5EF4-FFF2-40B4-BE49-F238E27FC236}">
                <a16:creationId xmlns:a16="http://schemas.microsoft.com/office/drawing/2014/main" id="{75005CCD-29C5-7DD3-04E6-D3FC8772D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63" y="695113"/>
            <a:ext cx="1081088" cy="184785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28776E7-51F9-573D-E729-4922283DB9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" y="2863103"/>
            <a:ext cx="1081088" cy="1695957"/>
          </a:xfrm>
          <a:prstGeom prst="rect">
            <a:avLst/>
          </a:prstGeom>
        </p:spPr>
      </p:pic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B858F955-D3A0-35C0-D56E-C90310B4C1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13</a:t>
            </a:fld>
            <a:endParaRPr lang="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2"/>
          <p:cNvSpPr txBox="1">
            <a:spLocks noGrp="1"/>
          </p:cNvSpPr>
          <p:nvPr>
            <p:ph type="body" idx="1"/>
          </p:nvPr>
        </p:nvSpPr>
        <p:spPr>
          <a:xfrm>
            <a:off x="2269658" y="1131475"/>
            <a:ext cx="6202800" cy="16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00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hu" sz="3600" b="1" dirty="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Köszönöm a figyelmet!</a:t>
            </a:r>
            <a:endParaRPr sz="3600" b="1" dirty="0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2" name="Google Shape;212;p22"/>
          <p:cNvSpPr txBox="1">
            <a:spLocks noGrp="1"/>
          </p:cNvSpPr>
          <p:nvPr>
            <p:ph type="subTitle" idx="4294967295"/>
          </p:nvPr>
        </p:nvSpPr>
        <p:spPr>
          <a:xfrm>
            <a:off x="5222876" y="3197225"/>
            <a:ext cx="3623252" cy="18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100" b="1" dirty="0"/>
              <a:t>Nagy Zoltán Attila</a:t>
            </a:r>
            <a:endParaRPr sz="1100" b="1" dirty="0"/>
          </a:p>
          <a:p>
            <a:pPr marL="0" indent="0" algn="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u" sz="1100" dirty="0"/>
              <a:t>projektvezető, szakértő</a:t>
            </a:r>
            <a:br>
              <a:rPr lang="hu" sz="1100" dirty="0"/>
            </a:br>
            <a:r>
              <a:rPr lang="hu" sz="1100"/>
              <a:t>MBE  elnökségi </a:t>
            </a:r>
            <a:r>
              <a:rPr lang="hu" sz="1100" dirty="0"/>
              <a:t>tag</a:t>
            </a:r>
          </a:p>
          <a:p>
            <a:pPr marL="0" lvl="0" indent="0" algn="r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u" sz="1100" u="sng" dirty="0">
                <a:solidFill>
                  <a:schemeClr val="hlink"/>
                </a:solidFill>
                <a:hlinkClick r:id="rId3"/>
              </a:rPr>
              <a:t>nagy.zoltan@mbeinfo.hu</a:t>
            </a:r>
            <a:br>
              <a:rPr lang="hu" sz="1100" dirty="0"/>
            </a:br>
            <a:r>
              <a:rPr lang="hu" sz="1100" dirty="0"/>
              <a:t>https://www.linkedin.com/in/znagy/</a:t>
            </a:r>
            <a:endParaRPr sz="1100" dirty="0"/>
          </a:p>
        </p:txBody>
      </p:sp>
      <p:pic>
        <p:nvPicPr>
          <p:cNvPr id="211" name="Google Shape;21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49175"/>
            <a:ext cx="794324" cy="79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A képen minta, ölt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0829961-F25A-2CC2-3CB3-75778918C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472" y="2571750"/>
            <a:ext cx="2032000" cy="2032000"/>
          </a:xfrm>
          <a:prstGeom prst="rect">
            <a:avLst/>
          </a:prstGeom>
        </p:spPr>
      </p:pic>
      <p:pic>
        <p:nvPicPr>
          <p:cNvPr id="7" name="Ábra 6">
            <a:extLst>
              <a:ext uri="{FF2B5EF4-FFF2-40B4-BE49-F238E27FC236}">
                <a16:creationId xmlns:a16="http://schemas.microsoft.com/office/drawing/2014/main" id="{9FE44917-9277-76B4-9171-F49F555B66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63" y="695113"/>
            <a:ext cx="1081088" cy="184785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D039B9D-DFF6-F6D3-BE45-64CE0CE3D7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" y="2863103"/>
            <a:ext cx="1081088" cy="1695957"/>
          </a:xfrm>
          <a:prstGeom prst="rect">
            <a:avLst/>
          </a:prstGeom>
        </p:spPr>
      </p:pic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2E736C0-C125-3CA3-F1A3-A530235A5D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14</a:t>
            </a:fld>
            <a:endParaRPr lang="h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743E2C-C661-263D-6092-61425F629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164" y="393750"/>
            <a:ext cx="5780236" cy="914100"/>
          </a:xfrm>
        </p:spPr>
        <p:txBody>
          <a:bodyPr/>
          <a:lstStyle/>
          <a:p>
            <a:r>
              <a:rPr lang="hu-HU" dirty="0">
                <a:solidFill>
                  <a:schemeClr val="accent1"/>
                </a:solidFill>
              </a:rPr>
              <a:t>Mozgássérültek és a digitalizáció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96930B2-D9B7-20D7-6ED0-8E7262245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3036" y="894555"/>
            <a:ext cx="5863364" cy="2911200"/>
          </a:xfrm>
        </p:spPr>
        <p:txBody>
          <a:bodyPr>
            <a:normAutofit/>
          </a:bodyPr>
          <a:lstStyle/>
          <a:p>
            <a:pPr marL="146050" indent="0" algn="just">
              <a:buNone/>
            </a:pPr>
            <a:r>
              <a:rPr lang="hu-HU" dirty="0"/>
              <a:t>A digitalizáció és az internet forradalmi lehetőségeket nyitott meg a mozgássérültek számára, jelentősen megkönnyítve mindennapi életüket. Az online elérhető szolgáltatások, a távmunka, az oktatás és a szórakozás mind hozzájárulnak a társadalmi integrációhoz és az önállóság növeléséhez. </a:t>
            </a:r>
          </a:p>
          <a:p>
            <a:pPr marL="146050" indent="0">
              <a:buNone/>
            </a:pPr>
            <a:endParaRPr lang="hu-HU" dirty="0"/>
          </a:p>
          <a:p>
            <a:pPr marL="146050" indent="0" algn="just">
              <a:buNone/>
            </a:pPr>
            <a:r>
              <a:rPr lang="hu-HU" dirty="0"/>
              <a:t>Az okosotthon technológiák tovább erősítik ezt a tendenciát, lehetővé téve a környezet személyre szabott irányítását. Sajnos azonban még mindig sokan nem tudják kihasználni az okosotthonok által a mozgássérültek számára biztosított speciális lehetőségeket, mivel azok még nem tudatosultak; illetve a magyarországi mozgássérültek jelentős része hátrányos szociális helyzetük miatt anyagilag nem engedheti meg magának.</a:t>
            </a:r>
          </a:p>
          <a:p>
            <a:pPr marL="146050" indent="0">
              <a:buNone/>
            </a:pPr>
            <a:endParaRPr lang="hu-HU" dirty="0"/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036D9CA0-EF20-2214-D4FA-3C82A974D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63" y="695113"/>
            <a:ext cx="1081088" cy="184785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CF226E0-DFD1-6C12-EDA7-57E3AC59E9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8384" y="3454615"/>
            <a:ext cx="2940711" cy="158866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7EC5A5E-5B6F-E10C-AB13-681B1167DF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2863103"/>
            <a:ext cx="1081088" cy="1695957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31CF7BA-60BD-7E32-F706-4120FACC5F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2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159644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80AD47C2-CEBE-8F14-E8E9-349729EC73C4}"/>
              </a:ext>
            </a:extLst>
          </p:cNvPr>
          <p:cNvSpPr txBox="1">
            <a:spLocks/>
          </p:cNvSpPr>
          <p:nvPr/>
        </p:nvSpPr>
        <p:spPr>
          <a:xfrm>
            <a:off x="2563421" y="117979"/>
            <a:ext cx="5780236" cy="91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chemeClr val="accent1"/>
                </a:solidFill>
              </a:rPr>
              <a:t>Okosotthon</a:t>
            </a:r>
          </a:p>
        </p:txBody>
      </p:sp>
      <p:pic>
        <p:nvPicPr>
          <p:cNvPr id="5" name="Ábra 4">
            <a:extLst>
              <a:ext uri="{FF2B5EF4-FFF2-40B4-BE49-F238E27FC236}">
                <a16:creationId xmlns:a16="http://schemas.microsoft.com/office/drawing/2014/main" id="{E6F6207C-7894-95E7-EC1B-4E649B720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63" y="695113"/>
            <a:ext cx="1081088" cy="184785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F183436-7515-099D-DA24-82A098889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2863103"/>
            <a:ext cx="1081088" cy="1695957"/>
          </a:xfrm>
          <a:prstGeom prst="rect">
            <a:avLst/>
          </a:prstGeom>
        </p:spPr>
      </p:pic>
      <p:pic>
        <p:nvPicPr>
          <p:cNvPr id="11" name="Kép 10" descr="Üres előjelet tartó nő">
            <a:extLst>
              <a:ext uri="{FF2B5EF4-FFF2-40B4-BE49-F238E27FC236}">
                <a16:creationId xmlns:a16="http://schemas.microsoft.com/office/drawing/2014/main" id="{B7143723-C3C3-8FF7-73A3-CB1DFC1AD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970" y="880628"/>
            <a:ext cx="5545953" cy="3697303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64B15367-39CD-7B14-5302-A97A1315C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7380" y="2732000"/>
            <a:ext cx="4471306" cy="1006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500" spc="-45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		</a:t>
            </a:r>
            <a:r>
              <a:rPr lang="hu-HU" sz="2000" b="1" spc="-45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Mi az okosotthon?</a:t>
            </a:r>
          </a:p>
        </p:txBody>
      </p:sp>
      <p:sp>
        <p:nvSpPr>
          <p:cNvPr id="14" name="Dia számának helye 13">
            <a:extLst>
              <a:ext uri="{FF2B5EF4-FFF2-40B4-BE49-F238E27FC236}">
                <a16:creationId xmlns:a16="http://schemas.microsoft.com/office/drawing/2014/main" id="{DBD98D3E-109E-20EB-F023-F58C4136E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3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2959214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>
            <a:spLocks noGrp="1"/>
          </p:cNvSpPr>
          <p:nvPr>
            <p:ph type="title"/>
          </p:nvPr>
        </p:nvSpPr>
        <p:spPr>
          <a:xfrm>
            <a:off x="2514365" y="-158518"/>
            <a:ext cx="6013108" cy="113411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700" dirty="0" err="1">
                <a:solidFill>
                  <a:schemeClr val="accent1"/>
                </a:solidFill>
              </a:rPr>
              <a:t>Okosotthon</a:t>
            </a:r>
            <a:r>
              <a:rPr lang="en-US" sz="4200" spc="-120" dirty="0">
                <a:solidFill>
                  <a:schemeClr val="accent1"/>
                </a:solidFill>
              </a:rPr>
              <a:t> </a:t>
            </a:r>
            <a:r>
              <a:rPr lang="hu-HU" sz="2700" dirty="0">
                <a:solidFill>
                  <a:schemeClr val="accent1"/>
                </a:solidFill>
              </a:rPr>
              <a:t>mozgássérülteknek</a:t>
            </a:r>
            <a:r>
              <a:rPr lang="en-US" sz="4200" spc="-12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49" name="Google Shape;149;p15"/>
          <p:cNvSpPr txBox="1">
            <a:spLocks noGrp="1"/>
          </p:cNvSpPr>
          <p:nvPr>
            <p:ph type="body" idx="1"/>
          </p:nvPr>
        </p:nvSpPr>
        <p:spPr>
          <a:xfrm>
            <a:off x="2623454" y="1064299"/>
            <a:ext cx="3069663" cy="3818873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 algn="just" defTabSz="9144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 "/>
            </a:pPr>
            <a:r>
              <a:rPr lang="en-US" sz="1400" dirty="0" err="1"/>
              <a:t>Digitális</a:t>
            </a:r>
            <a:r>
              <a:rPr lang="hu-HU" sz="1400" dirty="0"/>
              <a:t> </a:t>
            </a:r>
            <a:r>
              <a:rPr lang="en-US" sz="1400" dirty="0" err="1"/>
              <a:t>akadálymentesítés</a:t>
            </a:r>
            <a:r>
              <a:rPr lang="en-US" sz="1400" dirty="0"/>
              <a:t> “</a:t>
            </a:r>
            <a:r>
              <a:rPr lang="en-US" sz="1400" dirty="0" err="1"/>
              <a:t>hagyományos</a:t>
            </a:r>
            <a:r>
              <a:rPr lang="en-US" sz="1400" dirty="0"/>
              <a:t>” </a:t>
            </a:r>
            <a:r>
              <a:rPr lang="en-US" sz="1400" dirty="0" err="1"/>
              <a:t>okosotthon</a:t>
            </a:r>
            <a:r>
              <a:rPr lang="en-US" sz="1400" dirty="0"/>
              <a:t> </a:t>
            </a:r>
            <a:r>
              <a:rPr lang="en-US" sz="1400" dirty="0" err="1"/>
              <a:t>eszközökkel</a:t>
            </a:r>
            <a:r>
              <a:rPr lang="en-US" sz="1400" dirty="0"/>
              <a:t> </a:t>
            </a:r>
            <a:r>
              <a:rPr lang="hu-HU" sz="1400" dirty="0"/>
              <a:t>- </a:t>
            </a:r>
            <a:r>
              <a:rPr lang="en-US" sz="1400" dirty="0" err="1"/>
              <a:t>általánosan</a:t>
            </a:r>
            <a:r>
              <a:rPr lang="en-US" sz="1400" dirty="0"/>
              <a:t> a  </a:t>
            </a:r>
            <a:r>
              <a:rPr lang="en-US" sz="1400" dirty="0" err="1"/>
              <a:t>mozgássérültek</a:t>
            </a:r>
            <a:r>
              <a:rPr lang="en-US" sz="1400" dirty="0"/>
              <a:t>, </a:t>
            </a:r>
            <a:r>
              <a:rPr lang="en-US" sz="1400" dirty="0" err="1"/>
              <a:t>fogyatékkal</a:t>
            </a:r>
            <a:r>
              <a:rPr lang="en-US" sz="1400" dirty="0"/>
              <a:t> </a:t>
            </a:r>
            <a:r>
              <a:rPr lang="en-US" sz="1400" dirty="0" err="1"/>
              <a:t>élők</a:t>
            </a:r>
            <a:r>
              <a:rPr lang="en-US" sz="1400" dirty="0"/>
              <a:t> </a:t>
            </a:r>
            <a:r>
              <a:rPr lang="en-US" sz="1400" dirty="0" err="1"/>
              <a:t>számára</a:t>
            </a:r>
            <a:r>
              <a:rPr lang="hu-HU" sz="1400" dirty="0"/>
              <a:t>:</a:t>
            </a:r>
          </a:p>
          <a:p>
            <a:pPr marL="0" lvl="0" indent="0" algn="just" defTabSz="9144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 "/>
            </a:pPr>
            <a:endParaRPr lang="en-US" sz="1400" dirty="0"/>
          </a:p>
          <a:p>
            <a:pPr marL="285750" indent="-285750" algn="just" defTabSz="9144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a </a:t>
            </a:r>
            <a:r>
              <a:rPr lang="en-US" sz="1400" dirty="0" err="1"/>
              <a:t>megvalósítás</a:t>
            </a:r>
            <a:r>
              <a:rPr lang="en-US" sz="1400" dirty="0"/>
              <a:t> </a:t>
            </a:r>
            <a:r>
              <a:rPr lang="en-US" sz="1400" dirty="0" err="1"/>
              <a:t>során</a:t>
            </a:r>
            <a:r>
              <a:rPr lang="en-US" sz="1400" dirty="0"/>
              <a:t> a </a:t>
            </a:r>
            <a:r>
              <a:rPr lang="en-US" sz="1400" dirty="0" err="1"/>
              <a:t>konkrét</a:t>
            </a:r>
            <a:r>
              <a:rPr lang="en-US" sz="1400" dirty="0"/>
              <a:t> </a:t>
            </a:r>
            <a:r>
              <a:rPr lang="en-US" sz="1400" dirty="0" err="1"/>
              <a:t>célszemély</a:t>
            </a:r>
            <a:r>
              <a:rPr lang="en-US" sz="1400" dirty="0"/>
              <a:t> </a:t>
            </a:r>
            <a:r>
              <a:rPr lang="en-US" sz="1400" dirty="0" err="1"/>
              <a:t>fogyatékosságaiból-f</a:t>
            </a:r>
            <a:r>
              <a:rPr lang="en-US" sz="1400" b="1" dirty="0" err="1"/>
              <a:t>unkcióhiányosság</a:t>
            </a:r>
            <a:r>
              <a:rPr lang="en-US" sz="1400" dirty="0" err="1"/>
              <a:t>aiból</a:t>
            </a:r>
            <a:r>
              <a:rPr lang="en-US" sz="1400" dirty="0"/>
              <a:t> </a:t>
            </a:r>
            <a:r>
              <a:rPr lang="en-US" sz="1400" dirty="0" err="1"/>
              <a:t>adódó</a:t>
            </a:r>
            <a:r>
              <a:rPr lang="en-US" sz="1400" dirty="0"/>
              <a:t> </a:t>
            </a:r>
            <a:r>
              <a:rPr lang="en-US" sz="1400" dirty="0" err="1"/>
              <a:t>speciális</a:t>
            </a:r>
            <a:r>
              <a:rPr lang="en-US" sz="1400" dirty="0"/>
              <a:t> </a:t>
            </a:r>
            <a:r>
              <a:rPr lang="en-US" sz="1400" b="1" dirty="0" err="1"/>
              <a:t>igényeire</a:t>
            </a:r>
            <a:r>
              <a:rPr lang="en-US" sz="1400" b="1" dirty="0"/>
              <a:t> </a:t>
            </a:r>
            <a:r>
              <a:rPr lang="en-US" sz="1400" b="1" dirty="0" err="1"/>
              <a:t>szabva</a:t>
            </a:r>
            <a:r>
              <a:rPr lang="en-US" sz="1400" dirty="0"/>
              <a:t>,</a:t>
            </a:r>
          </a:p>
          <a:p>
            <a:pPr marL="285750" indent="-285750" algn="just" defTabSz="9144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hu-HU" sz="1400" dirty="0"/>
              <a:t>a</a:t>
            </a:r>
            <a:r>
              <a:rPr lang="en-US" sz="1400" dirty="0"/>
              <a:t> </a:t>
            </a:r>
            <a:r>
              <a:rPr lang="en-US" sz="1400" dirty="0" err="1"/>
              <a:t>megvalósítási</a:t>
            </a:r>
            <a:r>
              <a:rPr lang="en-US" sz="1400" dirty="0"/>
              <a:t> </a:t>
            </a:r>
            <a:r>
              <a:rPr lang="en-US" sz="1400" b="1" dirty="0" err="1"/>
              <a:t>helyszín</a:t>
            </a:r>
            <a:r>
              <a:rPr lang="en-US" sz="1400" dirty="0"/>
              <a:t> (</a:t>
            </a:r>
            <a:r>
              <a:rPr lang="en-US" sz="1400" dirty="0" err="1"/>
              <a:t>lakás</a:t>
            </a:r>
            <a:r>
              <a:rPr lang="en-US" sz="1400" dirty="0"/>
              <a:t>) </a:t>
            </a:r>
            <a:r>
              <a:rPr lang="en-US" sz="1400" dirty="0" err="1"/>
              <a:t>műszaki-technikai</a:t>
            </a:r>
            <a:r>
              <a:rPr lang="en-US" sz="1400" dirty="0"/>
              <a:t> </a:t>
            </a:r>
            <a:r>
              <a:rPr lang="en-US" sz="1400" b="1" dirty="0" err="1"/>
              <a:t>korlát</a:t>
            </a:r>
            <a:r>
              <a:rPr lang="en-US" sz="1400" dirty="0" err="1"/>
              <a:t>ai</a:t>
            </a:r>
            <a:r>
              <a:rPr lang="hu-HU" sz="1400" dirty="0" err="1"/>
              <a:t>nak</a:t>
            </a:r>
            <a:r>
              <a:rPr lang="en-US" sz="1400" dirty="0"/>
              <a:t> </a:t>
            </a:r>
            <a:r>
              <a:rPr lang="en-US" sz="1400" dirty="0" err="1"/>
              <a:t>figyembe</a:t>
            </a:r>
            <a:r>
              <a:rPr lang="en-US" sz="1400" dirty="0"/>
              <a:t> </a:t>
            </a:r>
            <a:r>
              <a:rPr lang="en-US" sz="1400" dirty="0" err="1"/>
              <a:t>vételével</a:t>
            </a:r>
            <a:r>
              <a:rPr lang="en-US" sz="1400" dirty="0"/>
              <a:t>.</a:t>
            </a:r>
          </a:p>
          <a:p>
            <a:pPr marL="0" indent="0" algn="just" defTabSz="914400">
              <a:buFont typeface="Arial" pitchFamily="34" charset="0"/>
              <a:buChar char=" "/>
            </a:pPr>
            <a:endParaRPr lang="en-US" sz="1100" dirty="0"/>
          </a:p>
          <a:p>
            <a:pPr marL="0" indent="0" algn="just" defTabSz="914400">
              <a:buNone/>
            </a:pPr>
            <a:endParaRPr lang="en-US" sz="1100" dirty="0"/>
          </a:p>
        </p:txBody>
      </p:sp>
      <p:pic>
        <p:nvPicPr>
          <p:cNvPr id="150" name="Google Shape;15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49175"/>
            <a:ext cx="794324" cy="79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Ábra 3">
            <a:extLst>
              <a:ext uri="{FF2B5EF4-FFF2-40B4-BE49-F238E27FC236}">
                <a16:creationId xmlns:a16="http://schemas.microsoft.com/office/drawing/2014/main" id="{66ACE116-B1B3-B102-FF4C-B0752CDC9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63" y="695113"/>
            <a:ext cx="1081088" cy="184785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8273908-B27E-96ED-4B2E-70288E515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2863103"/>
            <a:ext cx="1081088" cy="1695957"/>
          </a:xfrm>
          <a:prstGeom prst="rect">
            <a:avLst/>
          </a:prstGeom>
        </p:spPr>
      </p:pic>
      <p:pic>
        <p:nvPicPr>
          <p:cNvPr id="6" name="Kép 5" descr="A képen személy, fal, ruházat, fedett pály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169BDA6-5CC6-02CC-62C4-AA32ED7DBD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5926" y="1630084"/>
            <a:ext cx="2917702" cy="1945134"/>
          </a:xfrm>
          <a:prstGeom prst="rect">
            <a:avLst/>
          </a:prstGeom>
        </p:spPr>
      </p:pic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B0A9FCBD-0BBE-4BB7-E2A1-4DEAA37F2B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4</a:t>
            </a:fld>
            <a:endParaRPr lang="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7">
          <a:extLst>
            <a:ext uri="{FF2B5EF4-FFF2-40B4-BE49-F238E27FC236}">
              <a16:creationId xmlns:a16="http://schemas.microsoft.com/office/drawing/2014/main" id="{CC8A475C-EEE5-7535-54A9-E4A88B912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>
            <a:extLst>
              <a:ext uri="{FF2B5EF4-FFF2-40B4-BE49-F238E27FC236}">
                <a16:creationId xmlns:a16="http://schemas.microsoft.com/office/drawing/2014/main" id="{DDC81C7C-15EF-B07D-255E-049523AE6C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4365" y="-158518"/>
            <a:ext cx="6013108" cy="113411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700" dirty="0" err="1">
                <a:solidFill>
                  <a:schemeClr val="accent1"/>
                </a:solidFill>
              </a:rPr>
              <a:t>Okosotthon</a:t>
            </a:r>
            <a:r>
              <a:rPr lang="en-US" sz="4200" spc="-120" dirty="0">
                <a:solidFill>
                  <a:schemeClr val="accent1"/>
                </a:solidFill>
              </a:rPr>
              <a:t> </a:t>
            </a:r>
            <a:r>
              <a:rPr lang="hu-HU" sz="2700" dirty="0">
                <a:solidFill>
                  <a:schemeClr val="accent1"/>
                </a:solidFill>
              </a:rPr>
              <a:t>mozgássérülteknek</a:t>
            </a:r>
            <a:r>
              <a:rPr lang="en-US" sz="4200" spc="-12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49" name="Google Shape;149;p15">
            <a:extLst>
              <a:ext uri="{FF2B5EF4-FFF2-40B4-BE49-F238E27FC236}">
                <a16:creationId xmlns:a16="http://schemas.microsoft.com/office/drawing/2014/main" id="{D33F5DF1-68DD-FD56-7F10-4BD9FE162B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4365" y="1064299"/>
            <a:ext cx="3389902" cy="3818873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indent="0" algn="just" defTabSz="914400">
              <a:buFont typeface="Arial" pitchFamily="34" charset="0"/>
              <a:buChar char=" "/>
            </a:pPr>
            <a:endParaRPr lang="en-US" sz="1100" dirty="0"/>
          </a:p>
          <a:p>
            <a:pPr marL="0" indent="0" algn="just" defTabSz="914400">
              <a:buFont typeface="Arial" pitchFamily="34" charset="0"/>
              <a:buChar char=" "/>
            </a:pPr>
            <a:r>
              <a:rPr lang="en-US" sz="1100" dirty="0"/>
              <a:t>A </a:t>
            </a:r>
            <a:r>
              <a:rPr lang="en-US" sz="1100" dirty="0" err="1"/>
              <a:t>digitális</a:t>
            </a:r>
            <a:r>
              <a:rPr lang="en-US" sz="1100" dirty="0"/>
              <a:t> </a:t>
            </a:r>
            <a:r>
              <a:rPr lang="en-US" sz="1100" dirty="0" err="1"/>
              <a:t>technika</a:t>
            </a:r>
            <a:r>
              <a:rPr lang="en-US" sz="1100" dirty="0"/>
              <a:t> </a:t>
            </a:r>
            <a:r>
              <a:rPr lang="en-US" sz="1100" dirty="0" err="1"/>
              <a:t>által</a:t>
            </a:r>
            <a:r>
              <a:rPr lang="en-US" sz="1100" dirty="0"/>
              <a:t> </a:t>
            </a:r>
            <a:r>
              <a:rPr lang="en-US" sz="1100" dirty="0" err="1"/>
              <a:t>elérhető</a:t>
            </a:r>
            <a:r>
              <a:rPr lang="en-US" sz="1100" dirty="0"/>
              <a:t> </a:t>
            </a:r>
            <a:r>
              <a:rPr lang="en-US" sz="1100" dirty="0" err="1"/>
              <a:t>okosotthonok</a:t>
            </a:r>
            <a:r>
              <a:rPr lang="en-US" sz="1100" dirty="0"/>
              <a:t> </a:t>
            </a:r>
            <a:r>
              <a:rPr lang="en-US" sz="1100" dirty="0" err="1"/>
              <a:t>nyújtotta</a:t>
            </a:r>
            <a:r>
              <a:rPr lang="en-US" sz="1100" dirty="0"/>
              <a:t> </a:t>
            </a:r>
            <a:r>
              <a:rPr lang="en-US" sz="1100" dirty="0" err="1"/>
              <a:t>lehetőségek</a:t>
            </a:r>
            <a:r>
              <a:rPr lang="en-US" sz="1100" dirty="0"/>
              <a:t> </a:t>
            </a:r>
            <a:r>
              <a:rPr lang="en-US" sz="1100" dirty="0" err="1"/>
              <a:t>kihasználása</a:t>
            </a:r>
            <a:r>
              <a:rPr lang="en-US" sz="1100" dirty="0"/>
              <a:t> </a:t>
            </a:r>
            <a:r>
              <a:rPr lang="en-US" sz="1100" dirty="0" err="1"/>
              <a:t>míg</a:t>
            </a:r>
            <a:r>
              <a:rPr lang="en-US" sz="1100" dirty="0"/>
              <a:t> </a:t>
            </a:r>
            <a:r>
              <a:rPr lang="en-US" sz="1100" dirty="0" err="1"/>
              <a:t>sok</a:t>
            </a:r>
            <a:r>
              <a:rPr lang="en-US" sz="1100" dirty="0"/>
              <a:t> </a:t>
            </a:r>
            <a:r>
              <a:rPr lang="en-US" sz="1100" dirty="0" err="1"/>
              <a:t>esetben</a:t>
            </a:r>
            <a:r>
              <a:rPr lang="en-US" sz="1100" dirty="0"/>
              <a:t> – </a:t>
            </a:r>
            <a:r>
              <a:rPr lang="en-US" sz="1100" dirty="0" err="1"/>
              <a:t>az</a:t>
            </a:r>
            <a:r>
              <a:rPr lang="en-US" sz="1100" dirty="0"/>
              <a:t> </a:t>
            </a:r>
            <a:r>
              <a:rPr lang="en-US" sz="1100" dirty="0" err="1"/>
              <a:t>ép</a:t>
            </a:r>
            <a:r>
              <a:rPr lang="en-US" sz="1100" dirty="0"/>
              <a:t> </a:t>
            </a:r>
            <a:r>
              <a:rPr lang="en-US" sz="1100" dirty="0" err="1"/>
              <a:t>emberek</a:t>
            </a:r>
            <a:r>
              <a:rPr lang="en-US" sz="1100" dirty="0"/>
              <a:t> </a:t>
            </a:r>
            <a:r>
              <a:rPr lang="en-US" sz="1100" dirty="0" err="1"/>
              <a:t>számára</a:t>
            </a:r>
            <a:r>
              <a:rPr lang="en-US" sz="1100" dirty="0"/>
              <a:t> – </a:t>
            </a:r>
            <a:r>
              <a:rPr lang="en-US" sz="1100" dirty="0" err="1"/>
              <a:t>luxus</a:t>
            </a:r>
            <a:r>
              <a:rPr lang="en-US" sz="1100" dirty="0"/>
              <a:t> </a:t>
            </a:r>
            <a:r>
              <a:rPr lang="en-US" sz="1100" dirty="0" err="1"/>
              <a:t>megoldásnak</a:t>
            </a:r>
            <a:r>
              <a:rPr lang="en-US" sz="1100" dirty="0"/>
              <a:t> </a:t>
            </a:r>
            <a:r>
              <a:rPr lang="en-US" sz="1100" dirty="0" err="1"/>
              <a:t>számítanak</a:t>
            </a:r>
            <a:r>
              <a:rPr lang="en-US" sz="1100" dirty="0"/>
              <a:t>, a </a:t>
            </a:r>
            <a:r>
              <a:rPr lang="en-US" sz="1100" dirty="0" err="1"/>
              <a:t>mozgássérültek</a:t>
            </a:r>
            <a:r>
              <a:rPr lang="en-US" sz="1100" dirty="0"/>
              <a:t> </a:t>
            </a:r>
            <a:r>
              <a:rPr lang="en-US" sz="1100" dirty="0" err="1"/>
              <a:t>számára</a:t>
            </a:r>
            <a:r>
              <a:rPr lang="en-US" sz="1100" dirty="0"/>
              <a:t> </a:t>
            </a:r>
            <a:r>
              <a:rPr lang="en-US" sz="1100" b="1" dirty="0" err="1">
                <a:solidFill>
                  <a:srgbClr val="FF0000"/>
                </a:solidFill>
              </a:rPr>
              <a:t>szükséges</a:t>
            </a:r>
            <a:r>
              <a:rPr lang="en-US" sz="1100" b="1" dirty="0">
                <a:solidFill>
                  <a:srgbClr val="FF0000"/>
                </a:solidFill>
              </a:rPr>
              <a:t> </a:t>
            </a:r>
            <a:r>
              <a:rPr lang="en-US" sz="1100" b="1" dirty="0" err="1">
                <a:solidFill>
                  <a:srgbClr val="FF0000"/>
                </a:solidFill>
              </a:rPr>
              <a:t>segédeszköz</a:t>
            </a:r>
            <a:r>
              <a:rPr lang="en-US" sz="1100" b="1" dirty="0">
                <a:solidFill>
                  <a:srgbClr val="0070C0"/>
                </a:solidFill>
              </a:rPr>
              <a:t> </a:t>
            </a:r>
            <a:r>
              <a:rPr lang="en-US" sz="1100" dirty="0" err="1"/>
              <a:t>és</a:t>
            </a:r>
            <a:r>
              <a:rPr lang="en-US" sz="1100" dirty="0"/>
              <a:t> </a:t>
            </a:r>
            <a:r>
              <a:rPr lang="en-US" sz="1100" dirty="0" err="1"/>
              <a:t>nagyszerű</a:t>
            </a:r>
            <a:r>
              <a:rPr lang="en-US" sz="1100" dirty="0"/>
              <a:t> </a:t>
            </a:r>
            <a:r>
              <a:rPr lang="en-US" sz="1100" dirty="0" err="1"/>
              <a:t>lehetőség</a:t>
            </a:r>
            <a:r>
              <a:rPr lang="en-US" sz="1100" dirty="0"/>
              <a:t> </a:t>
            </a:r>
            <a:r>
              <a:rPr lang="en-US" sz="1100" dirty="0" err="1"/>
              <a:t>az</a:t>
            </a:r>
            <a:r>
              <a:rPr lang="en-US" sz="1100" dirty="0"/>
              <a:t> </a:t>
            </a:r>
            <a:r>
              <a:rPr lang="en-US" sz="1100" b="1" dirty="0" err="1"/>
              <a:t>emberhez</a:t>
            </a:r>
            <a:r>
              <a:rPr lang="en-US" sz="1100" b="1" dirty="0"/>
              <a:t> </a:t>
            </a:r>
            <a:r>
              <a:rPr lang="en-US" sz="1100" b="1" dirty="0" err="1"/>
              <a:t>méltó</a:t>
            </a:r>
            <a:r>
              <a:rPr lang="en-US" sz="1100" b="1" dirty="0"/>
              <a:t> </a:t>
            </a:r>
            <a:r>
              <a:rPr lang="en-US" sz="1100" b="1" dirty="0" err="1"/>
              <a:t>élet</a:t>
            </a:r>
            <a:r>
              <a:rPr lang="en-US" sz="1100" dirty="0"/>
              <a:t> </a:t>
            </a:r>
            <a:r>
              <a:rPr lang="en-US" sz="1100" dirty="0" err="1"/>
              <a:t>és</a:t>
            </a:r>
            <a:r>
              <a:rPr lang="en-US" sz="1100" dirty="0"/>
              <a:t> a </a:t>
            </a:r>
            <a:r>
              <a:rPr lang="en-US" sz="1100" b="1" dirty="0" err="1"/>
              <a:t>társadalmi</a:t>
            </a:r>
            <a:r>
              <a:rPr lang="en-US" sz="1100" b="1" dirty="0"/>
              <a:t> </a:t>
            </a:r>
            <a:r>
              <a:rPr lang="en-US" sz="1100" b="1" dirty="0" err="1"/>
              <a:t>integráció</a:t>
            </a:r>
            <a:r>
              <a:rPr lang="en-US" sz="1100" b="1" dirty="0"/>
              <a:t> </a:t>
            </a:r>
            <a:r>
              <a:rPr lang="en-US" sz="1100" dirty="0" err="1"/>
              <a:t>felé</a:t>
            </a:r>
            <a:r>
              <a:rPr lang="en-US" sz="1100" dirty="0"/>
              <a:t>. </a:t>
            </a:r>
            <a:r>
              <a:rPr lang="en-US" sz="1100" dirty="0" err="1"/>
              <a:t>Hozzájárul</a:t>
            </a:r>
            <a:r>
              <a:rPr lang="en-US" sz="1100" dirty="0"/>
              <a:t> </a:t>
            </a:r>
            <a:r>
              <a:rPr lang="en-US" sz="1100" dirty="0" err="1"/>
              <a:t>az</a:t>
            </a:r>
            <a:r>
              <a:rPr lang="en-US" sz="1100" dirty="0"/>
              <a:t> </a:t>
            </a:r>
            <a:r>
              <a:rPr lang="en-US" sz="1100" dirty="0" err="1"/>
              <a:t>önálló</a:t>
            </a:r>
            <a:r>
              <a:rPr lang="en-US" sz="1100" dirty="0"/>
              <a:t> </a:t>
            </a:r>
            <a:r>
              <a:rPr lang="en-US" sz="1100" dirty="0" err="1"/>
              <a:t>életvitelhez</a:t>
            </a:r>
            <a:r>
              <a:rPr lang="en-US" sz="1100" dirty="0"/>
              <a:t>, a </a:t>
            </a:r>
            <a:r>
              <a:rPr lang="en-US" sz="1100" dirty="0" err="1"/>
              <a:t>segítő</a:t>
            </a:r>
            <a:r>
              <a:rPr lang="en-US" sz="1100" dirty="0"/>
              <a:t> </a:t>
            </a:r>
            <a:r>
              <a:rPr lang="en-US" sz="1100" dirty="0" err="1"/>
              <a:t>családtagok</a:t>
            </a:r>
            <a:r>
              <a:rPr lang="en-US" sz="1100" dirty="0"/>
              <a:t> </a:t>
            </a:r>
            <a:r>
              <a:rPr lang="en-US" sz="1100" dirty="0" err="1"/>
              <a:t>mentesítéséhez</a:t>
            </a:r>
            <a:r>
              <a:rPr lang="hu-HU" sz="1100" dirty="0"/>
              <a:t>,</a:t>
            </a:r>
            <a:r>
              <a:rPr lang="en-US" sz="1100" dirty="0"/>
              <a:t> a </a:t>
            </a:r>
            <a:r>
              <a:rPr lang="en-US" sz="1100" dirty="0" err="1"/>
              <a:t>hivatásos</a:t>
            </a:r>
            <a:r>
              <a:rPr lang="en-US" sz="1100" dirty="0"/>
              <a:t> </a:t>
            </a:r>
            <a:r>
              <a:rPr lang="en-US" sz="1100" dirty="0" err="1"/>
              <a:t>segítők</a:t>
            </a:r>
            <a:r>
              <a:rPr lang="en-US" sz="1100" dirty="0"/>
              <a:t> </a:t>
            </a:r>
            <a:r>
              <a:rPr lang="en-US" sz="1100" dirty="0" err="1"/>
              <a:t>teljes</a:t>
            </a:r>
            <a:r>
              <a:rPr lang="en-US" sz="1100" dirty="0"/>
              <a:t> </a:t>
            </a:r>
            <a:r>
              <a:rPr lang="en-US" sz="1100" dirty="0" err="1"/>
              <a:t>vagy</a:t>
            </a:r>
            <a:r>
              <a:rPr lang="en-US" sz="1100" dirty="0"/>
              <a:t> </a:t>
            </a:r>
            <a:r>
              <a:rPr lang="en-US" sz="1100" dirty="0" err="1"/>
              <a:t>részbeni</a:t>
            </a:r>
            <a:r>
              <a:rPr lang="en-US" sz="1100" dirty="0"/>
              <a:t> </a:t>
            </a:r>
            <a:r>
              <a:rPr lang="en-US" sz="1100" dirty="0" err="1"/>
              <a:t>kiváltásához</a:t>
            </a:r>
            <a:r>
              <a:rPr lang="en-US" sz="1100" dirty="0"/>
              <a:t>.</a:t>
            </a:r>
            <a:endParaRPr lang="hu-HU" sz="1100" dirty="0"/>
          </a:p>
          <a:p>
            <a:pPr marL="0" indent="0" algn="just" defTabSz="914400">
              <a:buFont typeface="Arial" pitchFamily="34" charset="0"/>
              <a:buChar char=" "/>
            </a:pPr>
            <a:endParaRPr lang="en-US" sz="1100" dirty="0"/>
          </a:p>
          <a:p>
            <a:pPr marL="0" lvl="0" indent="0" algn="just" defTabSz="91440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 "/>
            </a:pPr>
            <a:r>
              <a:rPr lang="en-US" sz="1100" dirty="0"/>
              <a:t>  Az </a:t>
            </a:r>
            <a:r>
              <a:rPr lang="en-US" sz="1100" dirty="0" err="1"/>
              <a:t>okosotthon</a:t>
            </a:r>
            <a:r>
              <a:rPr lang="en-US" sz="1100" dirty="0"/>
              <a:t> </a:t>
            </a:r>
            <a:r>
              <a:rPr lang="en-US" sz="1100" dirty="0" err="1"/>
              <a:t>megoldások</a:t>
            </a:r>
            <a:r>
              <a:rPr lang="en-US" sz="1100" dirty="0"/>
              <a:t> </a:t>
            </a:r>
            <a:r>
              <a:rPr lang="en-US" sz="1100" dirty="0" err="1"/>
              <a:t>idő</a:t>
            </a:r>
            <a:r>
              <a:rPr lang="en-US" sz="1100" dirty="0"/>
              <a:t>- </a:t>
            </a:r>
            <a:r>
              <a:rPr lang="en-US" sz="1100" dirty="0" err="1"/>
              <a:t>és</a:t>
            </a:r>
            <a:r>
              <a:rPr lang="en-US" sz="1100" dirty="0"/>
              <a:t> </a:t>
            </a:r>
            <a:r>
              <a:rPr lang="en-US" sz="1100" dirty="0" err="1"/>
              <a:t>energiamegtakarítással</a:t>
            </a:r>
            <a:r>
              <a:rPr lang="en-US" sz="1100" dirty="0"/>
              <a:t> is </a:t>
            </a:r>
            <a:r>
              <a:rPr lang="en-US" sz="1100" dirty="0" err="1"/>
              <a:t>járnak</a:t>
            </a:r>
            <a:r>
              <a:rPr lang="en-US" sz="1100" dirty="0"/>
              <a:t>, a </a:t>
            </a:r>
            <a:r>
              <a:rPr lang="en-US" sz="1100" dirty="0" err="1"/>
              <a:t>fenntatható</a:t>
            </a:r>
            <a:r>
              <a:rPr lang="en-US" sz="1100" dirty="0"/>
              <a:t> </a:t>
            </a:r>
            <a:r>
              <a:rPr lang="en-US" sz="1100" dirty="0" err="1"/>
              <a:t>fejlődési</a:t>
            </a:r>
            <a:r>
              <a:rPr lang="en-US" sz="1100" dirty="0"/>
              <a:t> </a:t>
            </a:r>
            <a:r>
              <a:rPr lang="en-US" sz="1100" dirty="0" err="1"/>
              <a:t>célok</a:t>
            </a:r>
            <a:r>
              <a:rPr lang="en-US" sz="1100" dirty="0"/>
              <a:t> (ESG) </a:t>
            </a:r>
            <a:r>
              <a:rPr lang="en-US" sz="1100" dirty="0" err="1"/>
              <a:t>teljesítését</a:t>
            </a:r>
            <a:r>
              <a:rPr lang="en-US" sz="1100" dirty="0"/>
              <a:t> </a:t>
            </a:r>
            <a:r>
              <a:rPr lang="en-US" sz="1100" dirty="0" err="1"/>
              <a:t>nemzetgazdasági</a:t>
            </a:r>
            <a:r>
              <a:rPr lang="en-US" sz="1100" dirty="0"/>
              <a:t> </a:t>
            </a:r>
            <a:r>
              <a:rPr lang="en-US" sz="1100" dirty="0" err="1"/>
              <a:t>szinten</a:t>
            </a:r>
            <a:r>
              <a:rPr lang="en-US" sz="1100" dirty="0"/>
              <a:t> is </a:t>
            </a:r>
            <a:r>
              <a:rPr lang="en-US" sz="1100" dirty="0" err="1"/>
              <a:t>elősegítik</a:t>
            </a:r>
            <a:r>
              <a:rPr lang="en-US" sz="1100" dirty="0"/>
              <a:t>.</a:t>
            </a:r>
          </a:p>
        </p:txBody>
      </p:sp>
      <p:pic>
        <p:nvPicPr>
          <p:cNvPr id="150" name="Google Shape;150;p15">
            <a:extLst>
              <a:ext uri="{FF2B5EF4-FFF2-40B4-BE49-F238E27FC236}">
                <a16:creationId xmlns:a16="http://schemas.microsoft.com/office/drawing/2014/main" id="{F2427BB9-4F9A-38F7-B942-F5420015210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49175"/>
            <a:ext cx="794324" cy="79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Ábra 3">
            <a:extLst>
              <a:ext uri="{FF2B5EF4-FFF2-40B4-BE49-F238E27FC236}">
                <a16:creationId xmlns:a16="http://schemas.microsoft.com/office/drawing/2014/main" id="{4BBA313A-01AB-E9F3-10F7-E33C87944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63" y="695113"/>
            <a:ext cx="1081088" cy="184785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3B083A0-8F56-DCA4-58C7-2E427700E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2863103"/>
            <a:ext cx="1081088" cy="1695957"/>
          </a:xfrm>
          <a:prstGeom prst="rect">
            <a:avLst/>
          </a:prstGeom>
        </p:spPr>
      </p:pic>
      <p:pic>
        <p:nvPicPr>
          <p:cNvPr id="7" name="Kép 6" descr="A képen szöveg, ruházat, személy, keré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A80B4B0-54B0-D000-D69F-22038B34D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4268" y="1064299"/>
            <a:ext cx="2926790" cy="2926790"/>
          </a:xfrm>
          <a:prstGeom prst="rect">
            <a:avLst/>
          </a:prstGeom>
        </p:spPr>
      </p:pic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18D2D82C-B976-DD5C-7A9A-97C6942D02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5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61342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49175"/>
            <a:ext cx="794324" cy="79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Ábra 2">
            <a:extLst>
              <a:ext uri="{FF2B5EF4-FFF2-40B4-BE49-F238E27FC236}">
                <a16:creationId xmlns:a16="http://schemas.microsoft.com/office/drawing/2014/main" id="{144BE000-7005-E72B-A6C4-AD9BB9EAC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63" y="695113"/>
            <a:ext cx="1081088" cy="184785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66A9F99-DC27-53F6-2437-A0C3911C4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2863103"/>
            <a:ext cx="1081088" cy="1695957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83795599-60EE-4379-6728-65994EA901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5371" y="571829"/>
            <a:ext cx="4756341" cy="3987231"/>
          </a:xfrm>
          <a:prstGeom prst="rect">
            <a:avLst/>
          </a:prstGeom>
        </p:spPr>
      </p:pic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8F9394F-5D63-ED1B-1EA0-BF00F6CAC6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6</a:t>
            </a:fld>
            <a:endParaRPr lang="h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 txBox="1">
            <a:spLocks noGrp="1"/>
          </p:cNvSpPr>
          <p:nvPr>
            <p:ph type="body" idx="1"/>
          </p:nvPr>
        </p:nvSpPr>
        <p:spPr>
          <a:xfrm>
            <a:off x="2503887" y="1114021"/>
            <a:ext cx="4511925" cy="289854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 algn="just" defTabSz="9144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 "/>
            </a:pPr>
            <a:r>
              <a:rPr lang="en-US" sz="1300" dirty="0"/>
              <a:t>2023-as pilot </a:t>
            </a:r>
            <a:r>
              <a:rPr lang="en-US" sz="1300" dirty="0" err="1"/>
              <a:t>projekt</a:t>
            </a:r>
            <a:r>
              <a:rPr lang="en-US" sz="1300" dirty="0"/>
              <a:t> </a:t>
            </a:r>
            <a:r>
              <a:rPr lang="en-US" sz="1300" dirty="0" err="1"/>
              <a:t>során</a:t>
            </a:r>
            <a:r>
              <a:rPr lang="en-US" sz="1300" dirty="0"/>
              <a:t> a </a:t>
            </a:r>
            <a:r>
              <a:rPr lang="en-US" sz="1300" dirty="0" err="1"/>
              <a:t>jelentkezők</a:t>
            </a:r>
            <a:r>
              <a:rPr lang="en-US" sz="1300" dirty="0"/>
              <a:t> </a:t>
            </a:r>
            <a:r>
              <a:rPr lang="en-US" sz="1300" dirty="0" err="1"/>
              <a:t>előszűrése</a:t>
            </a:r>
            <a:r>
              <a:rPr lang="hu-HU" sz="1300" dirty="0"/>
              <a:t> és kiértékelése</a:t>
            </a:r>
            <a:r>
              <a:rPr lang="en-US" sz="1300" dirty="0"/>
              <a:t>  a </a:t>
            </a:r>
            <a:r>
              <a:rPr lang="en-US" sz="1300" dirty="0" err="1"/>
              <a:t>következő</a:t>
            </a:r>
            <a:r>
              <a:rPr lang="en-US" sz="1300" dirty="0"/>
              <a:t> </a:t>
            </a:r>
            <a:r>
              <a:rPr lang="en-US" sz="1300" dirty="0" err="1"/>
              <a:t>adatok</a:t>
            </a:r>
            <a:r>
              <a:rPr lang="en-US" sz="1300" dirty="0"/>
              <a:t> </a:t>
            </a:r>
            <a:r>
              <a:rPr lang="en-US" sz="1300" dirty="0" err="1"/>
              <a:t>alapján</a:t>
            </a:r>
            <a:r>
              <a:rPr lang="en-US" sz="1300" dirty="0"/>
              <a:t> </a:t>
            </a:r>
            <a:r>
              <a:rPr lang="en-US" sz="1300" dirty="0" err="1"/>
              <a:t>történt</a:t>
            </a:r>
            <a:r>
              <a:rPr lang="en-US" sz="1300" dirty="0"/>
              <a:t>:</a:t>
            </a:r>
          </a:p>
          <a:p>
            <a:pPr marL="914400" lvl="0" indent="-311150" defTabSz="914400">
              <a:spcBef>
                <a:spcPts val="12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300" dirty="0" err="1"/>
              <a:t>Mozgássérültség</a:t>
            </a:r>
            <a:r>
              <a:rPr lang="en-US" sz="1300" dirty="0"/>
              <a:t> </a:t>
            </a:r>
            <a:r>
              <a:rPr lang="en-US" sz="1300" dirty="0" err="1"/>
              <a:t>megléte</a:t>
            </a:r>
            <a:r>
              <a:rPr lang="en-US" sz="1300" dirty="0"/>
              <a:t> </a:t>
            </a:r>
            <a:r>
              <a:rPr lang="en-US" sz="1300" dirty="0" err="1"/>
              <a:t>és</a:t>
            </a:r>
            <a:r>
              <a:rPr lang="en-US" sz="1300" dirty="0"/>
              <a:t> </a:t>
            </a:r>
            <a:r>
              <a:rPr lang="en-US" sz="1300" dirty="0" err="1"/>
              <a:t>annak</a:t>
            </a:r>
            <a:r>
              <a:rPr lang="en-US" sz="1300" dirty="0"/>
              <a:t> </a:t>
            </a:r>
            <a:r>
              <a:rPr lang="en-US" sz="1300" dirty="0" err="1"/>
              <a:t>foka</a:t>
            </a:r>
            <a:endParaRPr lang="en-US" sz="1300" dirty="0"/>
          </a:p>
          <a:p>
            <a:pPr marL="914400" lvl="0" indent="-311150" defTabSz="914400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300" dirty="0" err="1"/>
              <a:t>Melyik</a:t>
            </a:r>
            <a:r>
              <a:rPr lang="en-US" sz="1300" dirty="0"/>
              <a:t> </a:t>
            </a:r>
            <a:r>
              <a:rPr lang="en-US" sz="1300" dirty="0" err="1"/>
              <a:t>budapesti</a:t>
            </a:r>
            <a:r>
              <a:rPr lang="en-US" sz="1300" dirty="0"/>
              <a:t> </a:t>
            </a:r>
            <a:r>
              <a:rPr lang="en-US" sz="1300" dirty="0" err="1"/>
              <a:t>kerületből</a:t>
            </a:r>
            <a:r>
              <a:rPr lang="en-US" sz="1300" dirty="0"/>
              <a:t> </a:t>
            </a:r>
            <a:r>
              <a:rPr lang="en-US" sz="1300" dirty="0" err="1"/>
              <a:t>pályázik</a:t>
            </a:r>
            <a:r>
              <a:rPr lang="en-US" sz="1300" dirty="0"/>
              <a:t>? </a:t>
            </a:r>
          </a:p>
          <a:p>
            <a:pPr marL="914400" lvl="0" indent="-311150" defTabSz="914400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300" dirty="0" err="1"/>
              <a:t>Saját</a:t>
            </a:r>
            <a:r>
              <a:rPr lang="en-US" sz="1300" dirty="0"/>
              <a:t> </a:t>
            </a:r>
            <a:r>
              <a:rPr lang="en-US" sz="1300" dirty="0" err="1"/>
              <a:t>tulajdonú</a:t>
            </a:r>
            <a:r>
              <a:rPr lang="en-US" sz="1300" dirty="0"/>
              <a:t> a </a:t>
            </a:r>
            <a:r>
              <a:rPr lang="en-US" sz="1300" dirty="0" err="1"/>
              <a:t>lakás</a:t>
            </a:r>
            <a:r>
              <a:rPr lang="en-US" sz="1300" dirty="0"/>
              <a:t>?</a:t>
            </a:r>
          </a:p>
          <a:p>
            <a:pPr marL="914400" lvl="0" indent="-311150" defTabSz="914400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300" dirty="0"/>
              <a:t>Van </a:t>
            </a:r>
            <a:r>
              <a:rPr lang="en-US" sz="1300" dirty="0" err="1"/>
              <a:t>még</a:t>
            </a:r>
            <a:r>
              <a:rPr lang="en-US" sz="1300" dirty="0"/>
              <a:t> </a:t>
            </a:r>
            <a:r>
              <a:rPr lang="en-US" sz="1300" dirty="0" err="1"/>
              <a:t>azonos</a:t>
            </a:r>
            <a:r>
              <a:rPr lang="en-US" sz="1300" dirty="0"/>
              <a:t> </a:t>
            </a:r>
            <a:r>
              <a:rPr lang="en-US" sz="1300" dirty="0" err="1"/>
              <a:t>háztartásban</a:t>
            </a:r>
            <a:r>
              <a:rPr lang="en-US" sz="1300" dirty="0"/>
              <a:t> </a:t>
            </a:r>
            <a:r>
              <a:rPr lang="en-US" sz="1300" dirty="0" err="1"/>
              <a:t>élő</a:t>
            </a:r>
            <a:r>
              <a:rPr lang="en-US" sz="1300" dirty="0"/>
              <a:t> </a:t>
            </a:r>
            <a:r>
              <a:rPr lang="en-US" sz="1300" dirty="0" err="1"/>
              <a:t>mozgássérült</a:t>
            </a:r>
            <a:r>
              <a:rPr lang="en-US" sz="1300" dirty="0"/>
              <a:t> </a:t>
            </a:r>
            <a:r>
              <a:rPr lang="en-US" sz="1300" dirty="0" err="1"/>
              <a:t>vagy</a:t>
            </a:r>
            <a:r>
              <a:rPr lang="en-US" sz="1300" dirty="0"/>
              <a:t> </a:t>
            </a:r>
            <a:r>
              <a:rPr lang="en-US" sz="1300" dirty="0" err="1"/>
              <a:t>egyéb</a:t>
            </a:r>
            <a:r>
              <a:rPr lang="en-US" sz="1300" dirty="0"/>
              <a:t> </a:t>
            </a:r>
            <a:r>
              <a:rPr lang="en-US" sz="1300" dirty="0" err="1"/>
              <a:t>fogyatékkal</a:t>
            </a:r>
            <a:r>
              <a:rPr lang="en-US" sz="1300" dirty="0"/>
              <a:t> </a:t>
            </a:r>
            <a:r>
              <a:rPr lang="en-US" sz="1300" dirty="0" err="1"/>
              <a:t>élő</a:t>
            </a:r>
            <a:r>
              <a:rPr lang="en-US" sz="1300" dirty="0"/>
              <a:t>?</a:t>
            </a:r>
          </a:p>
          <a:p>
            <a:pPr marL="914400" lvl="0" indent="-311150" defTabSz="914400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300" dirty="0" err="1"/>
              <a:t>Jövedelem</a:t>
            </a:r>
            <a:r>
              <a:rPr lang="en-US" sz="1300" dirty="0"/>
              <a:t> </a:t>
            </a:r>
          </a:p>
          <a:p>
            <a:pPr marL="914400" lvl="0" indent="-311150" defTabSz="914400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300" dirty="0" err="1"/>
              <a:t>Fotók</a:t>
            </a:r>
            <a:r>
              <a:rPr lang="en-US" sz="1300" dirty="0"/>
              <a:t> </a:t>
            </a:r>
            <a:r>
              <a:rPr lang="en-US" sz="1300" dirty="0" err="1"/>
              <a:t>készítését</a:t>
            </a:r>
            <a:r>
              <a:rPr lang="en-US" sz="1300" dirty="0"/>
              <a:t> </a:t>
            </a:r>
            <a:r>
              <a:rPr lang="en-US" sz="1300" dirty="0" err="1"/>
              <a:t>vállalja</a:t>
            </a:r>
            <a:r>
              <a:rPr lang="en-US" sz="1300" dirty="0"/>
              <a:t>? </a:t>
            </a:r>
            <a:r>
              <a:rPr lang="hu-HU" sz="1300" dirty="0"/>
              <a:t>(finanszírozói elvárás)</a:t>
            </a:r>
            <a:endParaRPr lang="en-US" sz="1300" dirty="0"/>
          </a:p>
          <a:p>
            <a:pPr marL="914400" lvl="0" indent="-311150" defTabSz="914400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300" dirty="0"/>
              <a:t>Minimum 1 </a:t>
            </a:r>
            <a:r>
              <a:rPr lang="en-US" sz="1300" dirty="0" err="1"/>
              <a:t>éves</a:t>
            </a:r>
            <a:r>
              <a:rPr lang="en-US" sz="1300" dirty="0"/>
              <a:t> </a:t>
            </a:r>
            <a:r>
              <a:rPr lang="en-US" sz="1300" dirty="0" err="1"/>
              <a:t>fenntartást</a:t>
            </a:r>
            <a:r>
              <a:rPr lang="en-US" sz="1300" dirty="0"/>
              <a:t> </a:t>
            </a:r>
            <a:r>
              <a:rPr lang="en-US" sz="1300" dirty="0" err="1"/>
              <a:t>vállalja</a:t>
            </a:r>
            <a:r>
              <a:rPr lang="en-US" sz="1300" dirty="0"/>
              <a:t>?</a:t>
            </a:r>
          </a:p>
        </p:txBody>
      </p:sp>
      <p:pic>
        <p:nvPicPr>
          <p:cNvPr id="164" name="Google Shape;16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49175"/>
            <a:ext cx="794324" cy="7943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62;p17">
            <a:extLst>
              <a:ext uri="{FF2B5EF4-FFF2-40B4-BE49-F238E27FC236}">
                <a16:creationId xmlns:a16="http://schemas.microsoft.com/office/drawing/2014/main" id="{D3E703FE-1759-C2F3-B04E-56EA718DF780}"/>
              </a:ext>
            </a:extLst>
          </p:cNvPr>
          <p:cNvSpPr txBox="1">
            <a:spLocks/>
          </p:cNvSpPr>
          <p:nvPr/>
        </p:nvSpPr>
        <p:spPr>
          <a:xfrm>
            <a:off x="2604654" y="393750"/>
            <a:ext cx="5731745" cy="914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hu-HU" dirty="0">
                <a:solidFill>
                  <a:schemeClr val="accent1"/>
                </a:solidFill>
              </a:rPr>
              <a:t>Igényfelmérés és előszűrés - 2023</a:t>
            </a:r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424957E9-43B5-773E-B65D-CB5AE485F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63" y="695113"/>
            <a:ext cx="1081088" cy="184785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CB14D3C-9E74-8F8E-7CDD-5D88D60E0F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2863103"/>
            <a:ext cx="1081088" cy="1695957"/>
          </a:xfrm>
          <a:prstGeom prst="rect">
            <a:avLst/>
          </a:prstGeom>
        </p:spPr>
      </p:pic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9D4BA5C0-601F-CD3D-4CD6-32C13F3369A2}"/>
              </a:ext>
            </a:extLst>
          </p:cNvPr>
          <p:cNvSpPr/>
          <p:nvPr/>
        </p:nvSpPr>
        <p:spPr>
          <a:xfrm>
            <a:off x="7472597" y="182136"/>
            <a:ext cx="1536490" cy="4646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/>
              <a:t>Jelentkezés / Igénybejelentés</a:t>
            </a:r>
          </a:p>
        </p:txBody>
      </p:sp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F7E88B52-F134-0B2D-9444-DB4E873B747E}"/>
              </a:ext>
            </a:extLst>
          </p:cNvPr>
          <p:cNvSpPr/>
          <p:nvPr/>
        </p:nvSpPr>
        <p:spPr>
          <a:xfrm>
            <a:off x="7475097" y="881673"/>
            <a:ext cx="1536490" cy="4646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000" dirty="0"/>
              <a:t>Előszűrés (jogosultság, alapadatok)</a:t>
            </a:r>
          </a:p>
        </p:txBody>
      </p: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id="{3C42D11C-ADFE-4DC0-C842-EC2F931A1B30}"/>
              </a:ext>
            </a:extLst>
          </p:cNvPr>
          <p:cNvCxnSpPr>
            <a:cxnSpLocks/>
          </p:cNvCxnSpPr>
          <p:nvPr/>
        </p:nvCxnSpPr>
        <p:spPr>
          <a:xfrm flipH="1">
            <a:off x="8243347" y="670049"/>
            <a:ext cx="2495" cy="204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églalap: lekerekített 24">
            <a:extLst>
              <a:ext uri="{FF2B5EF4-FFF2-40B4-BE49-F238E27FC236}">
                <a16:creationId xmlns:a16="http://schemas.microsoft.com/office/drawing/2014/main" id="{4A9BD3F2-5B26-7FE5-FF8C-C7C7968E7F0C}"/>
              </a:ext>
            </a:extLst>
          </p:cNvPr>
          <p:cNvSpPr/>
          <p:nvPr/>
        </p:nvSpPr>
        <p:spPr>
          <a:xfrm>
            <a:off x="7477597" y="1581215"/>
            <a:ext cx="1536490" cy="4646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/>
              <a:t>Helyszíni felmérés</a:t>
            </a:r>
          </a:p>
        </p:txBody>
      </p:sp>
      <p:sp>
        <p:nvSpPr>
          <p:cNvPr id="27" name="Téglalap: lekerekített 26">
            <a:extLst>
              <a:ext uri="{FF2B5EF4-FFF2-40B4-BE49-F238E27FC236}">
                <a16:creationId xmlns:a16="http://schemas.microsoft.com/office/drawing/2014/main" id="{E8DB2D40-06EB-D699-06B0-E5DD11F0FC85}"/>
              </a:ext>
            </a:extLst>
          </p:cNvPr>
          <p:cNvSpPr/>
          <p:nvPr/>
        </p:nvSpPr>
        <p:spPr>
          <a:xfrm>
            <a:off x="7477597" y="2280752"/>
            <a:ext cx="1536490" cy="4646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/>
              <a:t>Tervezés: személyre szabott megoldás</a:t>
            </a:r>
          </a:p>
        </p:txBody>
      </p:sp>
      <p:sp>
        <p:nvSpPr>
          <p:cNvPr id="29" name="Téglalap: lekerekített 28">
            <a:extLst>
              <a:ext uri="{FF2B5EF4-FFF2-40B4-BE49-F238E27FC236}">
                <a16:creationId xmlns:a16="http://schemas.microsoft.com/office/drawing/2014/main" id="{43D903A9-2636-A300-BDDA-7DB799F3A233}"/>
              </a:ext>
            </a:extLst>
          </p:cNvPr>
          <p:cNvSpPr/>
          <p:nvPr/>
        </p:nvSpPr>
        <p:spPr>
          <a:xfrm>
            <a:off x="7477597" y="2920329"/>
            <a:ext cx="1536490" cy="4646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/>
              <a:t>Eszközbeszerzés, telepítés</a:t>
            </a:r>
          </a:p>
        </p:txBody>
      </p:sp>
      <p:sp>
        <p:nvSpPr>
          <p:cNvPr id="31" name="Téglalap: lekerekített 30">
            <a:extLst>
              <a:ext uri="{FF2B5EF4-FFF2-40B4-BE49-F238E27FC236}">
                <a16:creationId xmlns:a16="http://schemas.microsoft.com/office/drawing/2014/main" id="{46DA38FC-C199-ED4E-4EC8-0B11583435F8}"/>
              </a:ext>
            </a:extLst>
          </p:cNvPr>
          <p:cNvSpPr/>
          <p:nvPr/>
        </p:nvSpPr>
        <p:spPr>
          <a:xfrm>
            <a:off x="7477597" y="3619866"/>
            <a:ext cx="1536490" cy="4646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/>
              <a:t>Beüzemelés, oktatás, átadás</a:t>
            </a:r>
          </a:p>
        </p:txBody>
      </p:sp>
      <p:cxnSp>
        <p:nvCxnSpPr>
          <p:cNvPr id="34" name="Egyenes összekötő nyíllal 33">
            <a:extLst>
              <a:ext uri="{FF2B5EF4-FFF2-40B4-BE49-F238E27FC236}">
                <a16:creationId xmlns:a16="http://schemas.microsoft.com/office/drawing/2014/main" id="{FF47A702-7ED5-3C7B-B6FC-90AF094179A7}"/>
              </a:ext>
            </a:extLst>
          </p:cNvPr>
          <p:cNvCxnSpPr>
            <a:cxnSpLocks/>
          </p:cNvCxnSpPr>
          <p:nvPr/>
        </p:nvCxnSpPr>
        <p:spPr>
          <a:xfrm flipH="1">
            <a:off x="8230857" y="1369584"/>
            <a:ext cx="2495" cy="204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nyíllal 34">
            <a:extLst>
              <a:ext uri="{FF2B5EF4-FFF2-40B4-BE49-F238E27FC236}">
                <a16:creationId xmlns:a16="http://schemas.microsoft.com/office/drawing/2014/main" id="{1FB0612C-7854-F574-0F44-EF00ACAC275E}"/>
              </a:ext>
            </a:extLst>
          </p:cNvPr>
          <p:cNvCxnSpPr>
            <a:cxnSpLocks/>
          </p:cNvCxnSpPr>
          <p:nvPr/>
        </p:nvCxnSpPr>
        <p:spPr>
          <a:xfrm flipH="1">
            <a:off x="8230857" y="2066635"/>
            <a:ext cx="2495" cy="204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>
            <a:extLst>
              <a:ext uri="{FF2B5EF4-FFF2-40B4-BE49-F238E27FC236}">
                <a16:creationId xmlns:a16="http://schemas.microsoft.com/office/drawing/2014/main" id="{9E3E5912-5A16-0F50-B470-D6989087EE82}"/>
              </a:ext>
            </a:extLst>
          </p:cNvPr>
          <p:cNvCxnSpPr>
            <a:cxnSpLocks/>
          </p:cNvCxnSpPr>
          <p:nvPr/>
        </p:nvCxnSpPr>
        <p:spPr>
          <a:xfrm flipH="1">
            <a:off x="8238352" y="2748686"/>
            <a:ext cx="2495" cy="204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>
            <a:extLst>
              <a:ext uri="{FF2B5EF4-FFF2-40B4-BE49-F238E27FC236}">
                <a16:creationId xmlns:a16="http://schemas.microsoft.com/office/drawing/2014/main" id="{6F834C68-3E9F-524E-544D-925481C2237F}"/>
              </a:ext>
            </a:extLst>
          </p:cNvPr>
          <p:cNvCxnSpPr>
            <a:cxnSpLocks/>
          </p:cNvCxnSpPr>
          <p:nvPr/>
        </p:nvCxnSpPr>
        <p:spPr>
          <a:xfrm flipH="1">
            <a:off x="8230857" y="3415746"/>
            <a:ext cx="2495" cy="204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>
            <a:extLst>
              <a:ext uri="{FF2B5EF4-FFF2-40B4-BE49-F238E27FC236}">
                <a16:creationId xmlns:a16="http://schemas.microsoft.com/office/drawing/2014/main" id="{DF2A00EA-85F0-0B97-EEFE-B0283D75E294}"/>
              </a:ext>
            </a:extLst>
          </p:cNvPr>
          <p:cNvCxnSpPr>
            <a:cxnSpLocks/>
          </p:cNvCxnSpPr>
          <p:nvPr/>
        </p:nvCxnSpPr>
        <p:spPr>
          <a:xfrm flipH="1">
            <a:off x="8223362" y="4075299"/>
            <a:ext cx="2495" cy="204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églalap: lekerekített 38">
            <a:extLst>
              <a:ext uri="{FF2B5EF4-FFF2-40B4-BE49-F238E27FC236}">
                <a16:creationId xmlns:a16="http://schemas.microsoft.com/office/drawing/2014/main" id="{5BE8ED9D-BBC8-6AEB-1571-1FDCE5B4352B}"/>
              </a:ext>
            </a:extLst>
          </p:cNvPr>
          <p:cNvSpPr/>
          <p:nvPr/>
        </p:nvSpPr>
        <p:spPr>
          <a:xfrm>
            <a:off x="7472602" y="4281926"/>
            <a:ext cx="1536490" cy="4646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 err="1"/>
              <a:t>Utánkövetés</a:t>
            </a:r>
            <a:r>
              <a:rPr lang="hu-HU" sz="1100" dirty="0"/>
              <a:t>, távsegítség, karbantartás</a:t>
            </a:r>
          </a:p>
        </p:txBody>
      </p:sp>
      <p:pic>
        <p:nvPicPr>
          <p:cNvPr id="43" name="Ábra 42" descr="Telefon körvonalas">
            <a:extLst>
              <a:ext uri="{FF2B5EF4-FFF2-40B4-BE49-F238E27FC236}">
                <a16:creationId xmlns:a16="http://schemas.microsoft.com/office/drawing/2014/main" id="{6C8B1888-0D98-984E-87CD-C5C6F7C6BD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26914" y="883121"/>
            <a:ext cx="486929" cy="486929"/>
          </a:xfrm>
          <a:prstGeom prst="rect">
            <a:avLst/>
          </a:prstGeom>
        </p:spPr>
      </p:pic>
      <p:pic>
        <p:nvPicPr>
          <p:cNvPr id="53" name="Ábra 52" descr="Eszközök körvonalas">
            <a:extLst>
              <a:ext uri="{FF2B5EF4-FFF2-40B4-BE49-F238E27FC236}">
                <a16:creationId xmlns:a16="http://schemas.microsoft.com/office/drawing/2014/main" id="{99A3215E-9963-E0A1-E7A7-EF55E39158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45374" y="2932081"/>
            <a:ext cx="440969" cy="440969"/>
          </a:xfrm>
          <a:prstGeom prst="rect">
            <a:avLst/>
          </a:prstGeom>
        </p:spPr>
      </p:pic>
      <p:pic>
        <p:nvPicPr>
          <p:cNvPr id="55" name="Ábra 54" descr="Fogaskerekek körvonalas">
            <a:extLst>
              <a:ext uri="{FF2B5EF4-FFF2-40B4-BE49-F238E27FC236}">
                <a16:creationId xmlns:a16="http://schemas.microsoft.com/office/drawing/2014/main" id="{B4E32D41-9282-64F8-24A1-53A8944BA6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45373" y="2286935"/>
            <a:ext cx="494685" cy="494685"/>
          </a:xfrm>
          <a:prstGeom prst="rect">
            <a:avLst/>
          </a:prstGeom>
        </p:spPr>
      </p:pic>
      <p:pic>
        <p:nvPicPr>
          <p:cNvPr id="57" name="Ábra 56" descr="Otthon körvonalas">
            <a:extLst>
              <a:ext uri="{FF2B5EF4-FFF2-40B4-BE49-F238E27FC236}">
                <a16:creationId xmlns:a16="http://schemas.microsoft.com/office/drawing/2014/main" id="{79988027-2445-470C-A9CD-AD812F81BE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30383" y="1582405"/>
            <a:ext cx="472192" cy="472192"/>
          </a:xfrm>
          <a:prstGeom prst="rect">
            <a:avLst/>
          </a:prstGeom>
        </p:spPr>
      </p:pic>
      <p:pic>
        <p:nvPicPr>
          <p:cNvPr id="59" name="Ábra 58" descr="Kulcs körvonalas">
            <a:extLst>
              <a:ext uri="{FF2B5EF4-FFF2-40B4-BE49-F238E27FC236}">
                <a16:creationId xmlns:a16="http://schemas.microsoft.com/office/drawing/2014/main" id="{F77F57B6-A39A-ABC7-A95B-2630011BF4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45373" y="3628552"/>
            <a:ext cx="464699" cy="464699"/>
          </a:xfrm>
          <a:prstGeom prst="rect">
            <a:avLst/>
          </a:prstGeom>
        </p:spPr>
      </p:pic>
      <p:pic>
        <p:nvPicPr>
          <p:cNvPr id="61" name="Ábra 60" descr="Ügyfélszolgálat körvonalas">
            <a:extLst>
              <a:ext uri="{FF2B5EF4-FFF2-40B4-BE49-F238E27FC236}">
                <a16:creationId xmlns:a16="http://schemas.microsoft.com/office/drawing/2014/main" id="{9A3F9657-2E06-8234-E633-5B6EC6AB87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075359" y="4273130"/>
            <a:ext cx="457200" cy="457200"/>
          </a:xfrm>
          <a:prstGeom prst="rect">
            <a:avLst/>
          </a:prstGeom>
        </p:spPr>
      </p:pic>
      <p:pic>
        <p:nvPicPr>
          <p:cNvPr id="63" name="Ábra 62" descr="Dokumentum körvonalas">
            <a:extLst>
              <a:ext uri="{FF2B5EF4-FFF2-40B4-BE49-F238E27FC236}">
                <a16:creationId xmlns:a16="http://schemas.microsoft.com/office/drawing/2014/main" id="{92C0674D-947A-84D5-8246-D262DF8AEF2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090349" y="213308"/>
            <a:ext cx="424713" cy="424713"/>
          </a:xfrm>
          <a:prstGeom prst="rect">
            <a:avLst/>
          </a:prstGeom>
        </p:spPr>
      </p:pic>
      <p:pic>
        <p:nvPicPr>
          <p:cNvPr id="6" name="Kép 5" descr="A képen rajz, rajzfilm, clipart, illusztráció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64419DD-FBA5-A060-FA4F-346C69D19FF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47124" y="2973177"/>
            <a:ext cx="1190328" cy="1858073"/>
          </a:xfrm>
          <a:prstGeom prst="rect">
            <a:avLst/>
          </a:prstGeom>
        </p:spPr>
      </p:pic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6BC65B30-67CB-B42E-F306-234B01BDE8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7</a:t>
            </a:fld>
            <a:endParaRPr lang="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 txBox="1">
            <a:spLocks noGrp="1"/>
          </p:cNvSpPr>
          <p:nvPr>
            <p:ph type="title"/>
          </p:nvPr>
        </p:nvSpPr>
        <p:spPr>
          <a:xfrm>
            <a:off x="2563318" y="393750"/>
            <a:ext cx="5773082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accent1"/>
                </a:solidFill>
              </a:rPr>
              <a:t>Felmérések, Cél szűkítése - 2023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70" name="Google Shape;170;p18"/>
          <p:cNvSpPr txBox="1">
            <a:spLocks noGrp="1"/>
          </p:cNvSpPr>
          <p:nvPr>
            <p:ph type="body" idx="1"/>
          </p:nvPr>
        </p:nvSpPr>
        <p:spPr>
          <a:xfrm>
            <a:off x="2563318" y="1124204"/>
            <a:ext cx="4437504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hu" dirty="0"/>
              <a:t>Előszűrés telefonon 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hu" dirty="0"/>
              <a:t>Helyszíni felérés</a:t>
            </a:r>
          </a:p>
          <a:p>
            <a:pPr marL="285750" indent="-285750" algn="just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hu" dirty="0"/>
              <a:t>2023-as pilot projekt során nem terveztük vagy a felmérés, megvalósíthatóság- és költségelemzés alapján kikerült a projektből:</a:t>
            </a:r>
            <a:endParaRPr dirty="0"/>
          </a:p>
          <a:p>
            <a:pPr marL="889000" lvl="1" indent="-285750" algn="just">
              <a:spcBef>
                <a:spcPts val="1200"/>
              </a:spcBef>
              <a:buClr>
                <a:schemeClr val="tx1">
                  <a:lumMod val="65000"/>
                  <a:lumOff val="35000"/>
                </a:schemeClr>
              </a:buClr>
              <a:buSzPts val="1300"/>
              <a:buFont typeface="Arial" panose="020B0604020202020204" pitchFamily="34" charset="0"/>
              <a:buChar char="•"/>
            </a:pPr>
            <a:r>
              <a:rPr lang="hu" dirty="0"/>
              <a:t>Nyilásszárók cseréje (mozgássérült igényként jelezte)</a:t>
            </a:r>
            <a:endParaRPr dirty="0"/>
          </a:p>
          <a:p>
            <a:pPr marL="889000" lvl="1" indent="-285750" algn="just">
              <a:buClr>
                <a:schemeClr val="tx1">
                  <a:lumMod val="65000"/>
                  <a:lumOff val="35000"/>
                </a:schemeClr>
              </a:buClr>
              <a:buSzPts val="1300"/>
              <a:buFont typeface="Arial" panose="020B0604020202020204" pitchFamily="34" charset="0"/>
              <a:buChar char="•"/>
            </a:pPr>
            <a:r>
              <a:rPr lang="hu" dirty="0"/>
              <a:t>Ajtó vagy ablaknyitó motor beszerelése (nyílásszáró csere szükséges a lakás műszaki állapota miatt)</a:t>
            </a:r>
            <a:endParaRPr dirty="0"/>
          </a:p>
          <a:p>
            <a:pPr marL="889000" lvl="1" indent="-285750" algn="just">
              <a:buClr>
                <a:schemeClr val="tx1">
                  <a:lumMod val="65000"/>
                  <a:lumOff val="35000"/>
                </a:schemeClr>
              </a:buClr>
              <a:buSzPts val="1300"/>
              <a:buFont typeface="Arial" panose="020B0604020202020204" pitchFamily="34" charset="0"/>
              <a:buChar char="•"/>
            </a:pPr>
            <a:r>
              <a:rPr lang="hu" dirty="0"/>
              <a:t>Nem motorizált redőnyök motorizálása</a:t>
            </a:r>
            <a:endParaRPr dirty="0"/>
          </a:p>
          <a:p>
            <a:pPr marL="889000" lvl="1" indent="-285750" algn="just">
              <a:buClr>
                <a:schemeClr val="tx1">
                  <a:lumMod val="65000"/>
                  <a:lumOff val="35000"/>
                </a:schemeClr>
              </a:buClr>
              <a:buSzPts val="1300"/>
              <a:buFont typeface="Arial" panose="020B0604020202020204" pitchFamily="34" charset="0"/>
              <a:buChar char="•"/>
            </a:pPr>
            <a:r>
              <a:rPr lang="hu" dirty="0"/>
              <a:t>Lakásfelújítás</a:t>
            </a:r>
            <a:endParaRPr dirty="0"/>
          </a:p>
          <a:p>
            <a:pPr marL="889000" lvl="1" indent="-285750" algn="just">
              <a:buClr>
                <a:schemeClr val="tx1">
                  <a:lumMod val="65000"/>
                  <a:lumOff val="35000"/>
                </a:schemeClr>
              </a:buClr>
              <a:buSzPts val="1300"/>
              <a:buFont typeface="Arial" panose="020B0604020202020204" pitchFamily="34" charset="0"/>
              <a:buChar char="•"/>
            </a:pPr>
            <a:r>
              <a:rPr lang="hu" dirty="0"/>
              <a:t>Robotporszívók biztosítása</a:t>
            </a:r>
            <a:endParaRPr dirty="0"/>
          </a:p>
          <a:p>
            <a:pPr marL="889000" lvl="1" indent="-285750" algn="just">
              <a:buClr>
                <a:schemeClr val="tx1">
                  <a:lumMod val="65000"/>
                  <a:lumOff val="35000"/>
                </a:schemeClr>
              </a:buClr>
              <a:buSzPts val="1300"/>
              <a:buFont typeface="Arial" panose="020B0604020202020204" pitchFamily="34" charset="0"/>
              <a:buChar char="•"/>
            </a:pPr>
            <a:r>
              <a:rPr lang="hu" dirty="0"/>
              <a:t>Kerti öntözőberendezés telepítése</a:t>
            </a:r>
            <a:endParaRPr dirty="0"/>
          </a:p>
          <a:p>
            <a:pPr marL="889000" lvl="1" indent="-285750" algn="just">
              <a:buClr>
                <a:schemeClr val="tx1">
                  <a:lumMod val="65000"/>
                  <a:lumOff val="35000"/>
                </a:schemeClr>
              </a:buClr>
              <a:buSzPts val="1300"/>
              <a:buFont typeface="Arial" panose="020B0604020202020204" pitchFamily="34" charset="0"/>
              <a:buChar char="•"/>
            </a:pPr>
            <a:r>
              <a:rPr lang="hu" dirty="0"/>
              <a:t>stb.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71" name="Google Shape;17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49175"/>
            <a:ext cx="794324" cy="79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Ábra 2">
            <a:extLst>
              <a:ext uri="{FF2B5EF4-FFF2-40B4-BE49-F238E27FC236}">
                <a16:creationId xmlns:a16="http://schemas.microsoft.com/office/drawing/2014/main" id="{8FB6D506-F169-285F-6816-188FDCC1E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63" y="695113"/>
            <a:ext cx="1081088" cy="184785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2E06AF7-AF93-D5A2-AB8E-18A5B9252A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2863103"/>
            <a:ext cx="1081088" cy="1695957"/>
          </a:xfrm>
          <a:prstGeom prst="rect">
            <a:avLst/>
          </a:prstGeom>
        </p:spPr>
      </p:pic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E7D39937-6BC6-8B98-9847-2BBE53FDEA5E}"/>
              </a:ext>
            </a:extLst>
          </p:cNvPr>
          <p:cNvSpPr/>
          <p:nvPr/>
        </p:nvSpPr>
        <p:spPr>
          <a:xfrm>
            <a:off x="7472597" y="182136"/>
            <a:ext cx="1536490" cy="4646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/>
              <a:t>Jelentkezés / Igénybejelentés</a:t>
            </a: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3B98CD54-7CD5-E033-76F3-6F3966AD55C8}"/>
              </a:ext>
            </a:extLst>
          </p:cNvPr>
          <p:cNvSpPr/>
          <p:nvPr/>
        </p:nvSpPr>
        <p:spPr>
          <a:xfrm>
            <a:off x="7475097" y="881673"/>
            <a:ext cx="1536490" cy="4646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000" dirty="0"/>
              <a:t>Előszűrés (jogosultság, alapadatok)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308BF1D3-BF32-DCCF-CFC8-A7E3083EE1B3}"/>
              </a:ext>
            </a:extLst>
          </p:cNvPr>
          <p:cNvCxnSpPr>
            <a:cxnSpLocks/>
          </p:cNvCxnSpPr>
          <p:nvPr/>
        </p:nvCxnSpPr>
        <p:spPr>
          <a:xfrm flipH="1">
            <a:off x="8243347" y="670049"/>
            <a:ext cx="2495" cy="204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1C92029B-A23B-94C3-E859-B9CD88F866D2}"/>
              </a:ext>
            </a:extLst>
          </p:cNvPr>
          <p:cNvSpPr/>
          <p:nvPr/>
        </p:nvSpPr>
        <p:spPr>
          <a:xfrm>
            <a:off x="7477597" y="1581215"/>
            <a:ext cx="1536490" cy="4646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/>
              <a:t>Helyszíni felmérés</a:t>
            </a:r>
          </a:p>
        </p:txBody>
      </p:sp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DE8A913C-FAC2-E7F9-AFE1-57CE4F4EAD89}"/>
              </a:ext>
            </a:extLst>
          </p:cNvPr>
          <p:cNvSpPr/>
          <p:nvPr/>
        </p:nvSpPr>
        <p:spPr>
          <a:xfrm>
            <a:off x="7477597" y="2280752"/>
            <a:ext cx="1536490" cy="4646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/>
              <a:t>Tervezés: személyre szabott megoldás</a:t>
            </a:r>
          </a:p>
        </p:txBody>
      </p:sp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id="{9D954B55-4607-481C-B411-BB6CF026A5A8}"/>
              </a:ext>
            </a:extLst>
          </p:cNvPr>
          <p:cNvSpPr/>
          <p:nvPr/>
        </p:nvSpPr>
        <p:spPr>
          <a:xfrm>
            <a:off x="7477597" y="2920329"/>
            <a:ext cx="1536490" cy="4646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/>
              <a:t>Eszközbeszerzés, telepítés</a:t>
            </a:r>
          </a:p>
        </p:txBody>
      </p: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7061827F-665B-1705-B376-4FC4ADE16641}"/>
              </a:ext>
            </a:extLst>
          </p:cNvPr>
          <p:cNvSpPr/>
          <p:nvPr/>
        </p:nvSpPr>
        <p:spPr>
          <a:xfrm>
            <a:off x="7477597" y="3619866"/>
            <a:ext cx="1536490" cy="4646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/>
              <a:t>Beüzemelés, oktatás, átadás</a:t>
            </a:r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CB9C1BD3-D17E-6643-B42E-78BBEBD762CE}"/>
              </a:ext>
            </a:extLst>
          </p:cNvPr>
          <p:cNvCxnSpPr>
            <a:cxnSpLocks/>
          </p:cNvCxnSpPr>
          <p:nvPr/>
        </p:nvCxnSpPr>
        <p:spPr>
          <a:xfrm flipH="1">
            <a:off x="8230857" y="1369584"/>
            <a:ext cx="2495" cy="204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E66057E7-E11C-1D68-054F-22D05522AAAB}"/>
              </a:ext>
            </a:extLst>
          </p:cNvPr>
          <p:cNvCxnSpPr>
            <a:cxnSpLocks/>
          </p:cNvCxnSpPr>
          <p:nvPr/>
        </p:nvCxnSpPr>
        <p:spPr>
          <a:xfrm flipH="1">
            <a:off x="8230857" y="2066635"/>
            <a:ext cx="2495" cy="204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FA110691-8F96-CC9D-1685-C9F74987885D}"/>
              </a:ext>
            </a:extLst>
          </p:cNvPr>
          <p:cNvCxnSpPr>
            <a:cxnSpLocks/>
          </p:cNvCxnSpPr>
          <p:nvPr/>
        </p:nvCxnSpPr>
        <p:spPr>
          <a:xfrm flipH="1">
            <a:off x="8238352" y="2748686"/>
            <a:ext cx="2495" cy="204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511AC11D-626A-40B7-659D-CA5A4BD266FF}"/>
              </a:ext>
            </a:extLst>
          </p:cNvPr>
          <p:cNvCxnSpPr>
            <a:cxnSpLocks/>
          </p:cNvCxnSpPr>
          <p:nvPr/>
        </p:nvCxnSpPr>
        <p:spPr>
          <a:xfrm flipH="1">
            <a:off x="8230857" y="3415746"/>
            <a:ext cx="2495" cy="204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5D93412F-E791-4F9F-43F4-22AE1B3BE68D}"/>
              </a:ext>
            </a:extLst>
          </p:cNvPr>
          <p:cNvCxnSpPr>
            <a:cxnSpLocks/>
          </p:cNvCxnSpPr>
          <p:nvPr/>
        </p:nvCxnSpPr>
        <p:spPr>
          <a:xfrm flipH="1">
            <a:off x="8223362" y="4075299"/>
            <a:ext cx="2495" cy="204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églalap: lekerekített 16">
            <a:extLst>
              <a:ext uri="{FF2B5EF4-FFF2-40B4-BE49-F238E27FC236}">
                <a16:creationId xmlns:a16="http://schemas.microsoft.com/office/drawing/2014/main" id="{22BAF861-8E3A-E2DC-8DF8-550D83249BBC}"/>
              </a:ext>
            </a:extLst>
          </p:cNvPr>
          <p:cNvSpPr/>
          <p:nvPr/>
        </p:nvSpPr>
        <p:spPr>
          <a:xfrm>
            <a:off x="7472602" y="4281926"/>
            <a:ext cx="1536490" cy="4646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 err="1"/>
              <a:t>Utánkövetés</a:t>
            </a:r>
            <a:r>
              <a:rPr lang="hu-HU" sz="1100" dirty="0"/>
              <a:t>, távsegítség, karbantartás</a:t>
            </a:r>
          </a:p>
        </p:txBody>
      </p:sp>
      <p:pic>
        <p:nvPicPr>
          <p:cNvPr id="18" name="Ábra 17" descr="Eszközök körvonalas">
            <a:extLst>
              <a:ext uri="{FF2B5EF4-FFF2-40B4-BE49-F238E27FC236}">
                <a16:creationId xmlns:a16="http://schemas.microsoft.com/office/drawing/2014/main" id="{F3FDD26C-0A9E-4863-FEBD-B7B6247022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45374" y="2932081"/>
            <a:ext cx="440969" cy="440969"/>
          </a:xfrm>
          <a:prstGeom prst="rect">
            <a:avLst/>
          </a:prstGeom>
        </p:spPr>
      </p:pic>
      <p:pic>
        <p:nvPicPr>
          <p:cNvPr id="19" name="Ábra 18" descr="Fogaskerekek körvonalas">
            <a:extLst>
              <a:ext uri="{FF2B5EF4-FFF2-40B4-BE49-F238E27FC236}">
                <a16:creationId xmlns:a16="http://schemas.microsoft.com/office/drawing/2014/main" id="{5C7F43F8-19B9-8549-4BC7-EAEA8A53EF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45373" y="2286935"/>
            <a:ext cx="494685" cy="494685"/>
          </a:xfrm>
          <a:prstGeom prst="rect">
            <a:avLst/>
          </a:prstGeom>
        </p:spPr>
      </p:pic>
      <p:pic>
        <p:nvPicPr>
          <p:cNvPr id="20" name="Ábra 19" descr="Kulcs körvonalas">
            <a:extLst>
              <a:ext uri="{FF2B5EF4-FFF2-40B4-BE49-F238E27FC236}">
                <a16:creationId xmlns:a16="http://schemas.microsoft.com/office/drawing/2014/main" id="{FC41CF31-B6AA-A667-EB19-1EDE8516BD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45373" y="3628552"/>
            <a:ext cx="464699" cy="464699"/>
          </a:xfrm>
          <a:prstGeom prst="rect">
            <a:avLst/>
          </a:prstGeom>
        </p:spPr>
      </p:pic>
      <p:pic>
        <p:nvPicPr>
          <p:cNvPr id="21" name="Ábra 20" descr="Ügyfélszolgálat körvonalas">
            <a:extLst>
              <a:ext uri="{FF2B5EF4-FFF2-40B4-BE49-F238E27FC236}">
                <a16:creationId xmlns:a16="http://schemas.microsoft.com/office/drawing/2014/main" id="{A0025F5E-7912-CD21-EE52-CE593864DC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75359" y="4273130"/>
            <a:ext cx="457200" cy="457200"/>
          </a:xfrm>
          <a:prstGeom prst="rect">
            <a:avLst/>
          </a:prstGeom>
        </p:spPr>
      </p:pic>
      <p:pic>
        <p:nvPicPr>
          <p:cNvPr id="22" name="Ábra 21" descr="Dokumentum körvonalas">
            <a:extLst>
              <a:ext uri="{FF2B5EF4-FFF2-40B4-BE49-F238E27FC236}">
                <a16:creationId xmlns:a16="http://schemas.microsoft.com/office/drawing/2014/main" id="{FAE96437-70F2-2539-9011-94D49E75C7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90349" y="213308"/>
            <a:ext cx="424713" cy="424713"/>
          </a:xfrm>
          <a:prstGeom prst="rect">
            <a:avLst/>
          </a:prstGeom>
        </p:spPr>
      </p:pic>
      <p:pic>
        <p:nvPicPr>
          <p:cNvPr id="23" name="Ábra 22" descr="Telefon körvonalas">
            <a:extLst>
              <a:ext uri="{FF2B5EF4-FFF2-40B4-BE49-F238E27FC236}">
                <a16:creationId xmlns:a16="http://schemas.microsoft.com/office/drawing/2014/main" id="{AEEF6255-CC36-FA6A-E6CF-621209B6FC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026914" y="883121"/>
            <a:ext cx="486929" cy="486929"/>
          </a:xfrm>
          <a:prstGeom prst="rect">
            <a:avLst/>
          </a:prstGeom>
        </p:spPr>
      </p:pic>
      <p:pic>
        <p:nvPicPr>
          <p:cNvPr id="24" name="Ábra 23" descr="Otthon körvonalas">
            <a:extLst>
              <a:ext uri="{FF2B5EF4-FFF2-40B4-BE49-F238E27FC236}">
                <a16:creationId xmlns:a16="http://schemas.microsoft.com/office/drawing/2014/main" id="{602F4307-8EA7-1B78-0C3C-4CFDB8EACD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030383" y="1582405"/>
            <a:ext cx="472192" cy="472192"/>
          </a:xfrm>
          <a:prstGeom prst="rect">
            <a:avLst/>
          </a:prstGeom>
        </p:spPr>
      </p:pic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014988BB-534F-EA3B-789B-C5AF10FB3D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8</a:t>
            </a:fld>
            <a:endParaRPr lang="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 txBox="1">
            <a:spLocks noGrp="1"/>
          </p:cNvSpPr>
          <p:nvPr>
            <p:ph type="title"/>
          </p:nvPr>
        </p:nvSpPr>
        <p:spPr>
          <a:xfrm>
            <a:off x="2510590" y="393750"/>
            <a:ext cx="5825809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accent1"/>
                </a:solidFill>
              </a:rPr>
              <a:t>Megvalósítás 1</a:t>
            </a:r>
            <a:r>
              <a:rPr lang="hu" dirty="0"/>
              <a:t> 1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p19"/>
          <p:cNvSpPr txBox="1">
            <a:spLocks noGrp="1"/>
          </p:cNvSpPr>
          <p:nvPr>
            <p:ph type="body" idx="1"/>
          </p:nvPr>
        </p:nvSpPr>
        <p:spPr>
          <a:xfrm>
            <a:off x="2590800" y="850799"/>
            <a:ext cx="2956386" cy="27375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92" dirty="0"/>
              <a:t>Kerekesszékes házaspár főbb igényei: ajtózár tányitása (segítők beengedése), radiátor termosztát vezérlése, világítás vezérlés, egyéb elektromos eszközök vezérlése, hőmérséklet, páratartalom kijelzése, ablaknyitás érzékelés, kamerák)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" sz="1692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92" dirty="0"/>
              <a:t>Megoldások okos applikáción keresztül történő vezérléssel:</a:t>
            </a:r>
            <a:endParaRPr sz="1692" dirty="0"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ü"/>
            </a:pPr>
            <a:r>
              <a:rPr lang="hu" sz="1692" dirty="0"/>
              <a:t>Okos zár</a:t>
            </a:r>
            <a:endParaRPr sz="1692" dirty="0"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ü"/>
            </a:pPr>
            <a:r>
              <a:rPr lang="hu" sz="1692" dirty="0"/>
              <a:t>Meglévő villanykapcsolók megtartása, plusz applikációs vezérlés</a:t>
            </a:r>
            <a:endParaRPr sz="1692" dirty="0"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ü"/>
            </a:pPr>
            <a:r>
              <a:rPr lang="hu" sz="1692" dirty="0"/>
              <a:t>Háztartási eszközök vezérlése Okos  plug-gal </a:t>
            </a:r>
            <a:endParaRPr sz="1692" dirty="0"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ü"/>
            </a:pPr>
            <a:r>
              <a:rPr lang="hu" sz="1692" dirty="0"/>
              <a:t>Távvezérlésű radiátor termosztát</a:t>
            </a:r>
            <a:endParaRPr sz="1692" dirty="0"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ü"/>
            </a:pPr>
            <a:r>
              <a:rPr lang="hu" sz="1692" dirty="0"/>
              <a:t>Hő- és páratartalom érzékelő</a:t>
            </a:r>
            <a:endParaRPr sz="1692" dirty="0"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ü"/>
            </a:pPr>
            <a:r>
              <a:rPr lang="hu" sz="1692" dirty="0"/>
              <a:t>Füstérzékelő</a:t>
            </a:r>
            <a:endParaRPr sz="1692" dirty="0"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ü"/>
            </a:pPr>
            <a:r>
              <a:rPr lang="hu" sz="1692" dirty="0"/>
              <a:t>Vízszivárgás érzékelő</a:t>
            </a:r>
            <a:endParaRPr sz="1692" dirty="0"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ü"/>
            </a:pPr>
            <a:r>
              <a:rPr lang="hu" sz="1692" dirty="0"/>
              <a:t>Ajtó/ablaknyitás érzékelő</a:t>
            </a:r>
            <a:endParaRPr sz="1692" dirty="0"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ü"/>
            </a:pPr>
            <a:r>
              <a:rPr lang="hu" sz="1692" dirty="0"/>
              <a:t>Kamerák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ü"/>
            </a:pPr>
            <a:r>
              <a:rPr lang="hu-HU" sz="1692" dirty="0"/>
              <a:t>S.O.S. gomb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92" dirty="0"/>
              <a:t>(vezeték nélküli, </a:t>
            </a:r>
            <a:r>
              <a:rPr lang="hu-HU" sz="1692" dirty="0" err="1"/>
              <a:t>Zigbee</a:t>
            </a:r>
            <a:r>
              <a:rPr lang="hu-HU" sz="1692" dirty="0"/>
              <a:t> protokoll alkalmazása)</a:t>
            </a:r>
            <a:endParaRPr sz="1692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92" u="sng" dirty="0">
                <a:solidFill>
                  <a:schemeClr val="hlink"/>
                </a:solidFill>
                <a:hlinkClick r:id="rId3"/>
              </a:rPr>
              <a:t>https://youtu.be/Ydk2erC6yec?si=2_tY_Fg1Wpib1F2h</a:t>
            </a:r>
            <a:endParaRPr dirty="0"/>
          </a:p>
        </p:txBody>
      </p:sp>
      <p:pic>
        <p:nvPicPr>
          <p:cNvPr id="177" name="Google Shape;17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7125" y="81625"/>
            <a:ext cx="2203875" cy="492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3945" y="55364"/>
            <a:ext cx="1712005" cy="9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0150" y="969464"/>
            <a:ext cx="1040059" cy="9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85155" y="3636034"/>
            <a:ext cx="888866" cy="903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58346" y="1994529"/>
            <a:ext cx="665834" cy="774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00970" y="3644960"/>
            <a:ext cx="638424" cy="9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Ábra 2">
            <a:extLst>
              <a:ext uri="{FF2B5EF4-FFF2-40B4-BE49-F238E27FC236}">
                <a16:creationId xmlns:a16="http://schemas.microsoft.com/office/drawing/2014/main" id="{1E3C798C-5381-69A8-A38B-8E673D56CB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563" y="695113"/>
            <a:ext cx="1081088" cy="184785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6E2FCBD-A024-C505-CAC7-E675616DBC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" y="2863103"/>
            <a:ext cx="1081088" cy="169595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B5388526-447E-9D19-FBCF-401BCF01C4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80209" y="4087825"/>
            <a:ext cx="2106623" cy="9141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308524B-DBE0-F93C-32E4-C6AF890477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43060" y="3034145"/>
            <a:ext cx="1912890" cy="1967780"/>
          </a:xfrm>
          <a:prstGeom prst="rect">
            <a:avLst/>
          </a:prstGeom>
        </p:spPr>
      </p:pic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794CE621-166D-4641-1DEC-78AEB80E65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9</a:t>
            </a:fld>
            <a:endParaRPr lang="h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eret">
  <a:themeElements>
    <a:clrScheme name="Keret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Keret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eret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E8A677DC87514E8413A536E0BDD159" ma:contentTypeVersion="12" ma:contentTypeDescription="Create a new document." ma:contentTypeScope="" ma:versionID="a32a33fa690b9e5fc926b28d4bd9da17">
  <xsd:schema xmlns:xsd="http://www.w3.org/2001/XMLSchema" xmlns:xs="http://www.w3.org/2001/XMLSchema" xmlns:p="http://schemas.microsoft.com/office/2006/metadata/properties" xmlns:ns3="af17e395-a0fa-4f14-8023-187d5c6004bc" targetNamespace="http://schemas.microsoft.com/office/2006/metadata/properties" ma:root="true" ma:fieldsID="ac336b7e2917d1a91a0ee4616595c1b5" ns3:_="">
    <xsd:import namespace="af17e395-a0fa-4f14-8023-187d5c6004bc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17e395-a0fa-4f14-8023-187d5c6004bc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f17e395-a0fa-4f14-8023-187d5c6004b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232B41-E195-4F20-BE05-42ECD3C44C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17e395-a0fa-4f14-8023-187d5c6004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F33699-F0E8-418B-A2A1-DF7E3DA4A746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af17e395-a0fa-4f14-8023-187d5c6004bc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0D2D372-8186-462B-A700-E394479716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TM03457475[[fn=Keret]]</Template>
  <TotalTime>1308</TotalTime>
  <Words>778</Words>
  <Application>Microsoft Office PowerPoint</Application>
  <PresentationFormat>Diavetítés a képernyőre (16:9 oldalarány)</PresentationFormat>
  <Paragraphs>126</Paragraphs>
  <Slides>14</Slides>
  <Notes>11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1" baseType="lpstr">
      <vt:lpstr>Wingdings</vt:lpstr>
      <vt:lpstr>Arial</vt:lpstr>
      <vt:lpstr>Lato</vt:lpstr>
      <vt:lpstr>Corbel</vt:lpstr>
      <vt:lpstr>Comfortaa</vt:lpstr>
      <vt:lpstr>Wingdings 2</vt:lpstr>
      <vt:lpstr>Keret</vt:lpstr>
      <vt:lpstr>Digitális akadálymentesítés okosotthon megoldással</vt:lpstr>
      <vt:lpstr>Mozgássérültek és a digitalizáció </vt:lpstr>
      <vt:lpstr>PowerPoint-bemutató</vt:lpstr>
      <vt:lpstr>Okosotthon mozgássérülteknek </vt:lpstr>
      <vt:lpstr>Okosotthon mozgássérülteknek </vt:lpstr>
      <vt:lpstr>PowerPoint-bemutató</vt:lpstr>
      <vt:lpstr>PowerPoint-bemutató</vt:lpstr>
      <vt:lpstr>Felmérések, Cél szűkítése - 2023</vt:lpstr>
      <vt:lpstr>Megvalósítás 1 1 </vt:lpstr>
      <vt:lpstr>Megvalósítás 2 </vt:lpstr>
      <vt:lpstr>Kihívások</vt:lpstr>
      <vt:lpstr>További kihívások és jövőbeli tervek</vt:lpstr>
      <vt:lpstr>A projekt folytatása – Sharity együttműködés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Nagy Zoltán Attila</dc:creator>
  <cp:lastModifiedBy>Dr. Ádám Szilvia (egyetemi docens)</cp:lastModifiedBy>
  <cp:revision>22</cp:revision>
  <dcterms:modified xsi:type="dcterms:W3CDTF">2025-07-24T09:05:37Z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0x010100D3E8A677DC87514E8413A536E0BDD159</vt:lpwstr>
  </property>
</Properties>
</file>